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73" r:id="rId13"/>
    <p:sldId id="274" r:id="rId14"/>
    <p:sldId id="268" r:id="rId15"/>
    <p:sldId id="271" r:id="rId16"/>
    <p:sldId id="269" r:id="rId17"/>
    <p:sldId id="270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1%20Sumedha\Other\Chapter%202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E:\1%20Sumedha\Other\Chapter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Sheet2!$A$1:$A$10</c:f>
              <c:strCache>
                <c:ptCount val="10"/>
                <c:pt idx="0">
                  <c:v>India </c:v>
                </c:pt>
                <c:pt idx="1">
                  <c:v>China</c:v>
                </c:pt>
                <c:pt idx="2">
                  <c:v>United States</c:v>
                </c:pt>
                <c:pt idx="3">
                  <c:v>Indionesia</c:v>
                </c:pt>
                <c:pt idx="4">
                  <c:v>Pakistan</c:v>
                </c:pt>
                <c:pt idx="5">
                  <c:v>Brazil</c:v>
                </c:pt>
                <c:pt idx="6">
                  <c:v>Nigeria</c:v>
                </c:pt>
                <c:pt idx="7">
                  <c:v>Bangladesh </c:v>
                </c:pt>
                <c:pt idx="8">
                  <c:v>Russia </c:v>
                </c:pt>
                <c:pt idx="9">
                  <c:v>Mexico</c:v>
                </c:pt>
              </c:strCache>
            </c:strRef>
          </c:cat>
          <c:val>
            <c:numRef>
              <c:f>Sheet2!$B$1:$B$10</c:f>
              <c:numCache>
                <c:formatCode>General</c:formatCode>
                <c:ptCount val="10"/>
                <c:pt idx="0">
                  <c:v>1425.8</c:v>
                </c:pt>
                <c:pt idx="1">
                  <c:v>1425.7</c:v>
                </c:pt>
                <c:pt idx="2">
                  <c:v>331.9</c:v>
                </c:pt>
                <c:pt idx="3">
                  <c:v>273.8</c:v>
                </c:pt>
                <c:pt idx="4">
                  <c:v>231.4</c:v>
                </c:pt>
                <c:pt idx="5">
                  <c:v>214.3</c:v>
                </c:pt>
                <c:pt idx="6">
                  <c:v>213.4</c:v>
                </c:pt>
                <c:pt idx="7">
                  <c:v>169.4</c:v>
                </c:pt>
                <c:pt idx="8">
                  <c:v>143.4</c:v>
                </c:pt>
                <c:pt idx="9">
                  <c:v>126.7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567040"/>
        <c:axId val="204096640"/>
      </c:barChart>
      <c:catAx>
        <c:axId val="1385670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latin typeface="Mangal" pitchFamily="18" charset="0"/>
                <a:cs typeface="Mangal" pitchFamily="18" charset="0"/>
              </a:defRPr>
            </a:pPr>
            <a:endParaRPr lang="en-US"/>
          </a:p>
        </c:txPr>
        <c:crossAx val="204096640"/>
        <c:crosses val="autoZero"/>
        <c:auto val="1"/>
        <c:lblAlgn val="ctr"/>
        <c:lblOffset val="100"/>
        <c:noMultiLvlLbl val="0"/>
      </c:catAx>
      <c:valAx>
        <c:axId val="2040966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latin typeface="Mangal" pitchFamily="18" charset="0"/>
                <a:cs typeface="Mangal" pitchFamily="18" charset="0"/>
              </a:defRPr>
            </a:pPr>
            <a:endParaRPr lang="en-US"/>
          </a:p>
        </c:txPr>
        <c:crossAx val="1385670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1276595744680851E-2"/>
          <c:y val="1.8621661262930354E-3"/>
          <c:w val="0.67106466744848381"/>
          <c:h val="0.9276482167670218"/>
        </c:manualLayout>
      </c:layout>
      <c:pieChart>
        <c:varyColors val="1"/>
        <c:ser>
          <c:idx val="0"/>
          <c:order val="0"/>
          <c:explosion val="25"/>
          <c:cat>
            <c:strRef>
              <c:f>Sheet2!$A$1:$A$7</c:f>
              <c:strCache>
                <c:ptCount val="7"/>
                <c:pt idx="0">
                  <c:v>Asia</c:v>
                </c:pt>
                <c:pt idx="1">
                  <c:v>Africa</c:v>
                </c:pt>
                <c:pt idx="2">
                  <c:v>Europe</c:v>
                </c:pt>
                <c:pt idx="3">
                  <c:v>N.America</c:v>
                </c:pt>
                <c:pt idx="4">
                  <c:v>S.America</c:v>
                </c:pt>
                <c:pt idx="5">
                  <c:v>Austrelia</c:v>
                </c:pt>
                <c:pt idx="6">
                  <c:v>Antarctica</c:v>
                </c:pt>
              </c:strCache>
            </c:strRef>
          </c:cat>
          <c:val>
            <c:numRef>
              <c:f>Sheet2!$B$1:$B$7</c:f>
              <c:numCache>
                <c:formatCode>General</c:formatCode>
                <c:ptCount val="7"/>
                <c:pt idx="0">
                  <c:v>60</c:v>
                </c:pt>
                <c:pt idx="1">
                  <c:v>16</c:v>
                </c:pt>
                <c:pt idx="2">
                  <c:v>10</c:v>
                </c:pt>
                <c:pt idx="3">
                  <c:v>8</c:v>
                </c:pt>
                <c:pt idx="4">
                  <c:v>5.5</c:v>
                </c:pt>
                <c:pt idx="5">
                  <c:v>0.5</c:v>
                </c:pt>
                <c:pt idx="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2800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0.23057</cdr:x>
      <cdr:y>0.81528</cdr:y>
    </cdr:from>
    <cdr:to>
      <cdr:x>1</cdr:x>
      <cdr:y>1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651538" y="4224445"/>
          <a:ext cx="5511262" cy="957155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4425-1FF8-4EE9-B2FD-CDFC987BCA9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F5916-87FB-4F8D-B20F-328284459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4425-1FF8-4EE9-B2FD-CDFC987BCA9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F5916-87FB-4F8D-B20F-32828445996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4425-1FF8-4EE9-B2FD-CDFC987BCA9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F5916-87FB-4F8D-B20F-328284459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4425-1FF8-4EE9-B2FD-CDFC987BCA9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F5916-87FB-4F8D-B20F-32828445996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4425-1FF8-4EE9-B2FD-CDFC987BCA9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F5916-87FB-4F8D-B20F-328284459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4425-1FF8-4EE9-B2FD-CDFC987BCA9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F5916-87FB-4F8D-B20F-328284459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4425-1FF8-4EE9-B2FD-CDFC987BCA9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F5916-87FB-4F8D-B20F-328284459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4425-1FF8-4EE9-B2FD-CDFC987BCA9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F5916-87FB-4F8D-B20F-32828445996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4425-1FF8-4EE9-B2FD-CDFC987BCA9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F5916-87FB-4F8D-B20F-32828445996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4425-1FF8-4EE9-B2FD-CDFC987BCA9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F5916-87FB-4F8D-B20F-328284459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4425-1FF8-4EE9-B2FD-CDFC987BCA9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F5916-87FB-4F8D-B20F-32828445996B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23A4425-1FF8-4EE9-B2FD-CDFC987BCA9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17F5916-87FB-4F8D-B20F-32828445996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dell\Desktop\New folder (2)\images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90600"/>
            <a:ext cx="38862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76800" y="990600"/>
            <a:ext cx="3581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6000" b="1" dirty="0" smtClean="0"/>
              <a:t>जनसँख्या का वितरण एवं विश्व प्रारूप </a:t>
            </a:r>
            <a:endParaRPr lang="en-US" sz="6000" b="1" dirty="0"/>
          </a:p>
        </p:txBody>
      </p:sp>
      <p:sp>
        <p:nvSpPr>
          <p:cNvPr id="2" name="Rectangle 1"/>
          <p:cNvSpPr/>
          <p:nvPr/>
        </p:nvSpPr>
        <p:spPr>
          <a:xfrm>
            <a:off x="4267200" y="52578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hi-IN" b="1" dirty="0">
                <a:solidFill>
                  <a:schemeClr val="accent3">
                    <a:lumMod val="50000"/>
                  </a:schemeClr>
                </a:solidFill>
              </a:rPr>
              <a:t>द्वारा </a:t>
            </a:r>
          </a:p>
          <a:p>
            <a:pPr algn="r"/>
            <a:r>
              <a:rPr lang="hi-IN" b="1" dirty="0">
                <a:solidFill>
                  <a:schemeClr val="accent3">
                    <a:lumMod val="50000"/>
                  </a:schemeClr>
                </a:solidFill>
              </a:rPr>
              <a:t>डॉ. सुमेधा सचान</a:t>
            </a:r>
          </a:p>
          <a:p>
            <a:pPr algn="r"/>
            <a:r>
              <a:rPr lang="hi-IN" b="1" dirty="0">
                <a:solidFill>
                  <a:schemeClr val="accent3">
                    <a:lumMod val="50000"/>
                  </a:schemeClr>
                </a:solidFill>
              </a:rPr>
              <a:t>असि. प्रोफेसर,</a:t>
            </a:r>
          </a:p>
          <a:p>
            <a:pPr algn="r"/>
            <a:r>
              <a:rPr lang="hi-IN" b="1" dirty="0">
                <a:solidFill>
                  <a:schemeClr val="accent3">
                    <a:lumMod val="50000"/>
                  </a:schemeClr>
                </a:solidFill>
              </a:rPr>
              <a:t>गाँधी महाविद्यालय, उरई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96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iley Face 1"/>
          <p:cNvSpPr/>
          <p:nvPr/>
        </p:nvSpPr>
        <p:spPr>
          <a:xfrm>
            <a:off x="5410200" y="3810000"/>
            <a:ext cx="2743200" cy="2438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loud Callout 3"/>
          <p:cNvSpPr/>
          <p:nvPr/>
        </p:nvSpPr>
        <p:spPr>
          <a:xfrm>
            <a:off x="609600" y="1371600"/>
            <a:ext cx="4114800" cy="3124200"/>
          </a:xfrm>
          <a:prstGeom prst="cloudCallout">
            <a:avLst>
              <a:gd name="adj1" fmla="val 65282"/>
              <a:gd name="adj2" fmla="val 474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800" b="1" dirty="0" smtClean="0">
                <a:solidFill>
                  <a:schemeClr val="accent5">
                    <a:lumMod val="50000"/>
                  </a:schemeClr>
                </a:solidFill>
              </a:rPr>
              <a:t>किसी भी देश के सबसे महत्वपूर्ण संसाधन क्या है?</a:t>
            </a:r>
            <a:endParaRPr lang="en-US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763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hi-IN" sz="2800" b="1" dirty="0" smtClean="0"/>
              <a:t>किसी भी देश की जनसँख्या वहां का सबसे बड़ा संसाधन होती है, क्योंकि यह देश के विकास में महत्वपूर्ण योगदान देती है|</a:t>
            </a:r>
          </a:p>
          <a:p>
            <a:pPr algn="just"/>
            <a:r>
              <a:rPr lang="hi-IN" sz="2800" b="1" dirty="0" smtClean="0"/>
              <a:t>जनसँख्या प्रारूप किसी भी देश की जनांकिकीय विशेषताओं को समझने में सहायक होता है|</a:t>
            </a:r>
          </a:p>
          <a:p>
            <a:pPr algn="just"/>
            <a:r>
              <a:rPr lang="hi-IN" sz="2800" b="1" dirty="0" smtClean="0"/>
              <a:t>विश्व में जनसँख्या वितरण प्रारूप को देखने पर पता चलता है कि बहुत थोड़े भाग सघन आवासित हैं जबकि बहुत सारे भाग अनावासित हैं| 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787046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miley Face 2"/>
          <p:cNvSpPr/>
          <p:nvPr/>
        </p:nvSpPr>
        <p:spPr>
          <a:xfrm>
            <a:off x="457200" y="4024952"/>
            <a:ext cx="2971800" cy="27432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loud Callout 3"/>
          <p:cNvSpPr/>
          <p:nvPr/>
        </p:nvSpPr>
        <p:spPr>
          <a:xfrm>
            <a:off x="4953000" y="3112827"/>
            <a:ext cx="3871415" cy="3352800"/>
          </a:xfrm>
          <a:prstGeom prst="cloudCallout">
            <a:avLst>
              <a:gd name="adj1" fmla="val -97297"/>
              <a:gd name="adj2" fmla="val -184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b="1" dirty="0" smtClean="0"/>
              <a:t>लोग निवास हेतु सभी स्थानों के बजाय विशेष स्थानों में रहना क्यों पसंद करते हैं?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8229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3200" b="1" dirty="0" smtClean="0"/>
              <a:t>“विश्व की जनसँख्या का बहुत बड़ा भाग थोड़े से भूभाग पर जबकि बहुत कम जनसँख्या बहुत बड़े भूभाग पर निवास करती है|”</a:t>
            </a:r>
          </a:p>
          <a:p>
            <a:pPr algn="ctr"/>
            <a:r>
              <a:rPr lang="hi-IN" sz="3200" b="1" dirty="0"/>
              <a:t> </a:t>
            </a:r>
            <a:r>
              <a:rPr lang="hi-IN" sz="3200" b="1" dirty="0" smtClean="0"/>
              <a:t>                        क्रेसी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256775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7200" y="2133600"/>
            <a:ext cx="8153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4000" b="1" dirty="0" smtClean="0">
                <a:solidFill>
                  <a:schemeClr val="accent3"/>
                </a:solidFill>
              </a:rPr>
              <a:t>जनसँख्या के वितरण को प्रभावित करने के कारक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hi-IN" sz="4000" b="1" dirty="0" smtClean="0">
                <a:solidFill>
                  <a:schemeClr val="accent3"/>
                </a:solidFill>
              </a:rPr>
              <a:t>भौगोलिक कारक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hi-IN" sz="4000" b="1" dirty="0" smtClean="0">
                <a:solidFill>
                  <a:schemeClr val="accent3"/>
                </a:solidFill>
              </a:rPr>
              <a:t>आर्थिक कारक 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hi-IN" sz="4000" b="1" dirty="0" smtClean="0">
                <a:solidFill>
                  <a:schemeClr val="accent3"/>
                </a:solidFill>
              </a:rPr>
              <a:t>सामाजिक एवं सांस्कृतिक कारक </a:t>
            </a:r>
          </a:p>
        </p:txBody>
      </p:sp>
    </p:spTree>
    <p:extLst>
      <p:ext uri="{BB962C8B-B14F-4D97-AF65-F5344CB8AC3E}">
        <p14:creationId xmlns:p14="http://schemas.microsoft.com/office/powerpoint/2010/main" val="1637865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133600"/>
            <a:ext cx="7848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4000" b="1" dirty="0" smtClean="0">
                <a:solidFill>
                  <a:schemeClr val="accent4"/>
                </a:solidFill>
              </a:rPr>
              <a:t>भौगोलिक कारक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4000" b="1" dirty="0" smtClean="0">
                <a:solidFill>
                  <a:schemeClr val="accent4"/>
                </a:solidFill>
              </a:rPr>
              <a:t>जल की उपलब्धता 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4000" b="1" dirty="0" smtClean="0">
                <a:solidFill>
                  <a:schemeClr val="accent4"/>
                </a:solidFill>
              </a:rPr>
              <a:t>स्थलाकृति 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4000" b="1" dirty="0" smtClean="0">
                <a:solidFill>
                  <a:schemeClr val="accent4"/>
                </a:solidFill>
              </a:rPr>
              <a:t>जलवायु 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hi-IN" sz="4000" b="1" dirty="0" smtClean="0">
                <a:solidFill>
                  <a:schemeClr val="accent4"/>
                </a:solidFill>
              </a:rPr>
              <a:t>मिट्टी  </a:t>
            </a:r>
            <a:endParaRPr lang="en-US" sz="40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705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42749" y="1295400"/>
            <a:ext cx="7391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4000" b="1" dirty="0" smtClean="0">
                <a:solidFill>
                  <a:schemeClr val="accent3"/>
                </a:solidFill>
              </a:rPr>
              <a:t>आर्थिक कारक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hi-IN" sz="4000" b="1" dirty="0" smtClean="0">
                <a:solidFill>
                  <a:schemeClr val="accent3"/>
                </a:solidFill>
              </a:rPr>
              <a:t>खनिज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hi-IN" sz="4000" b="1" dirty="0" smtClean="0">
                <a:solidFill>
                  <a:schemeClr val="accent3"/>
                </a:solidFill>
              </a:rPr>
              <a:t>नगरीकरण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hi-IN" sz="4000" b="1" dirty="0" smtClean="0">
                <a:solidFill>
                  <a:schemeClr val="accent3"/>
                </a:solidFill>
              </a:rPr>
              <a:t>औद्योगीकरण </a:t>
            </a:r>
          </a:p>
          <a:p>
            <a:r>
              <a:rPr lang="hi-IN" sz="4000" b="1" dirty="0" smtClean="0">
                <a:solidFill>
                  <a:schemeClr val="accent3"/>
                </a:solidFill>
              </a:rPr>
              <a:t>सामाजिक एवं सांस्कृतिक कारक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hi-IN" sz="4000" b="1" dirty="0" smtClean="0">
                <a:solidFill>
                  <a:schemeClr val="accent3"/>
                </a:solidFill>
              </a:rPr>
              <a:t>धार्मिक कारक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hi-IN" sz="4000" b="1" dirty="0" smtClean="0">
                <a:solidFill>
                  <a:schemeClr val="accent3"/>
                </a:solidFill>
              </a:rPr>
              <a:t>राजनैतिक कारक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hi-IN" sz="4000" b="1" dirty="0" smtClean="0">
                <a:solidFill>
                  <a:schemeClr val="accent3"/>
                </a:solidFill>
              </a:rPr>
              <a:t>सरकार की नीतियाँ   </a:t>
            </a:r>
            <a:endParaRPr lang="en-US" sz="40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11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3164" y="1447800"/>
            <a:ext cx="8153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i-IN" dirty="0" smtClean="0"/>
              <a:t>	</a:t>
            </a:r>
            <a:r>
              <a:rPr lang="hi-IN" sz="2800" b="1" dirty="0" smtClean="0">
                <a:solidFill>
                  <a:schemeClr val="accent4">
                    <a:lumMod val="50000"/>
                  </a:schemeClr>
                </a:solidFill>
              </a:rPr>
              <a:t>जनसँख्या वितरण से तात्पर्य किसी क्षेत्र में निवास करने वाली जनसँख्या से है|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hi-IN" sz="2800" b="1" dirty="0" smtClean="0">
                <a:solidFill>
                  <a:schemeClr val="accent4">
                    <a:lumMod val="50000"/>
                  </a:schemeClr>
                </a:solidFill>
              </a:rPr>
              <a:t>सामान्यतः विश्व के 10% भूभाग पर विश्व की 90 % जनसँख्या निवास करती है जबकि 90% भूभाग पर विश्व की मात्रा 10% जनसंख्या निवास करती है|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hi-IN" sz="2800" b="1" dirty="0" smtClean="0">
                <a:solidFill>
                  <a:schemeClr val="accent4">
                    <a:lumMod val="50000"/>
                  </a:schemeClr>
                </a:solidFill>
              </a:rPr>
              <a:t>जनसँख्या संकेन्द्रण के मुख्यतः तीन केंद्र क्रमशः दक्षिण, दक्षिण पूर्व एवं पूर्व एशिया, पश्चिमी यूरोप और संयुक्त राज्य अमेरिका हैं|</a:t>
            </a:r>
          </a:p>
          <a:p>
            <a:pPr algn="just"/>
            <a:r>
              <a:rPr lang="hi-IN" sz="2800" b="1" dirty="0" smtClean="0">
                <a:solidFill>
                  <a:schemeClr val="accent3"/>
                </a:solidFill>
              </a:rPr>
              <a:t> </a:t>
            </a:r>
            <a:endParaRPr lang="en-US" sz="28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522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551837"/>
            <a:ext cx="7848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hi-IN" sz="2800" b="1" dirty="0">
                <a:solidFill>
                  <a:schemeClr val="accent4">
                    <a:lumMod val="50000"/>
                  </a:schemeClr>
                </a:solidFill>
              </a:rPr>
              <a:t>विश्व के उष्ण एवं शीत मरुस्थल, उच्च अक्षांशीय भूभाग एवं उच्च पर्वतीय भूभाग प्रायः जनशून्य क्षेत्र हैं|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hi-IN" sz="2800" b="1" dirty="0">
                <a:solidFill>
                  <a:schemeClr val="accent4">
                    <a:lumMod val="50000"/>
                  </a:schemeClr>
                </a:solidFill>
              </a:rPr>
              <a:t>वर्तमान जनसँख्या का 60% मात्र 10 देशों में निवास करता है और इनमें से 6 देश एशिया महाद्वीप में हैं|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862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219200"/>
            <a:ext cx="78486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3600" b="1" dirty="0">
                <a:solidFill>
                  <a:schemeClr val="accent4">
                    <a:lumMod val="50000"/>
                  </a:schemeClr>
                </a:solidFill>
              </a:rPr>
              <a:t>विश्व के सर्वाधिक जनसँख्या वाले देश </a:t>
            </a:r>
            <a:endParaRPr lang="hi-IN" sz="36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hi-IN" sz="2800" b="1" dirty="0">
                <a:solidFill>
                  <a:schemeClr val="accent4">
                    <a:lumMod val="50000"/>
                  </a:schemeClr>
                </a:solidFill>
              </a:rPr>
              <a:t>भारत  1,425.8 </a:t>
            </a:r>
          </a:p>
          <a:p>
            <a:r>
              <a:rPr lang="hi-IN" sz="2800" b="1" dirty="0">
                <a:solidFill>
                  <a:schemeClr val="accent4">
                    <a:lumMod val="50000"/>
                  </a:schemeClr>
                </a:solidFill>
              </a:rPr>
              <a:t>चीन   1,425.7</a:t>
            </a:r>
          </a:p>
          <a:p>
            <a:r>
              <a:rPr lang="hi-IN" sz="2800" b="1" dirty="0">
                <a:solidFill>
                  <a:schemeClr val="accent4">
                    <a:lumMod val="50000"/>
                  </a:schemeClr>
                </a:solidFill>
              </a:rPr>
              <a:t>सं.रा.अमेरिका 331.9 </a:t>
            </a:r>
          </a:p>
          <a:p>
            <a:r>
              <a:rPr lang="hi-IN" sz="2800" b="1" dirty="0">
                <a:solidFill>
                  <a:schemeClr val="accent4">
                    <a:lumMod val="50000"/>
                  </a:schemeClr>
                </a:solidFill>
              </a:rPr>
              <a:t>इंडोनेशिया 273.8 </a:t>
            </a:r>
          </a:p>
          <a:p>
            <a:r>
              <a:rPr lang="hi-IN" sz="2800" b="1" dirty="0">
                <a:solidFill>
                  <a:schemeClr val="accent4">
                    <a:lumMod val="50000"/>
                  </a:schemeClr>
                </a:solidFill>
              </a:rPr>
              <a:t>पाकिस्तान 231.4 </a:t>
            </a:r>
          </a:p>
          <a:p>
            <a:r>
              <a:rPr lang="hi-IN" sz="2800" b="1" dirty="0">
                <a:solidFill>
                  <a:schemeClr val="accent4">
                    <a:lumMod val="50000"/>
                  </a:schemeClr>
                </a:solidFill>
              </a:rPr>
              <a:t>ब्राज़ील   214.3 </a:t>
            </a:r>
          </a:p>
          <a:p>
            <a:r>
              <a:rPr lang="hi-IN" sz="2800" b="1" dirty="0">
                <a:solidFill>
                  <a:schemeClr val="accent4">
                    <a:lumMod val="50000"/>
                  </a:schemeClr>
                </a:solidFill>
              </a:rPr>
              <a:t>नाइजीरिया 213.4 </a:t>
            </a:r>
          </a:p>
          <a:p>
            <a:r>
              <a:rPr lang="hi-IN" sz="2800" b="1" dirty="0">
                <a:solidFill>
                  <a:schemeClr val="accent4">
                    <a:lumMod val="50000"/>
                  </a:schemeClr>
                </a:solidFill>
              </a:rPr>
              <a:t>बांग्लादेश 169.4 </a:t>
            </a:r>
          </a:p>
          <a:p>
            <a:r>
              <a:rPr lang="hi-IN" sz="2800" b="1" dirty="0">
                <a:solidFill>
                  <a:schemeClr val="accent4">
                    <a:lumMod val="50000"/>
                  </a:schemeClr>
                </a:solidFill>
              </a:rPr>
              <a:t>रूस      143.4 </a:t>
            </a:r>
          </a:p>
          <a:p>
            <a:r>
              <a:rPr lang="hi-IN" sz="2800" b="1" dirty="0">
                <a:solidFill>
                  <a:schemeClr val="accent4">
                    <a:lumMod val="50000"/>
                  </a:schemeClr>
                </a:solidFill>
              </a:rPr>
              <a:t>मैक्सिको  126.7</a:t>
            </a:r>
            <a:endParaRPr lang="en-US" sz="2800" b="1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524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4030557"/>
              </p:ext>
            </p:extLst>
          </p:nvPr>
        </p:nvGraphicFramePr>
        <p:xfrm>
          <a:off x="762000" y="1371600"/>
          <a:ext cx="7467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2000" y="617220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dirty="0" smtClean="0"/>
              <a:t>स्रोत: संयुक्त राष्ट्र संघ रिपोर्ट, 2023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6200000">
            <a:off x="-870269" y="3563153"/>
            <a:ext cx="2771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dirty="0" smtClean="0"/>
              <a:t>जनसंख्या मिलियन में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39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524000"/>
            <a:ext cx="79248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4000" b="1" dirty="0" smtClean="0">
                <a:solidFill>
                  <a:schemeClr val="accent4">
                    <a:lumMod val="75000"/>
                  </a:schemeClr>
                </a:solidFill>
              </a:rPr>
              <a:t>महाद्वीप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hi-IN" sz="4000" b="1" dirty="0" smtClean="0">
                <a:solidFill>
                  <a:schemeClr val="accent4">
                    <a:lumMod val="75000"/>
                  </a:schemeClr>
                </a:solidFill>
              </a:rPr>
              <a:t>वार जनसँख्या का वितरण</a:t>
            </a:r>
          </a:p>
          <a:p>
            <a:pPr marL="742950" indent="-742950">
              <a:buFont typeface="+mj-lt"/>
              <a:buAutoNum type="arabicPeriod"/>
            </a:pPr>
            <a:r>
              <a:rPr lang="hi-IN" sz="4000" b="1" dirty="0" smtClean="0">
                <a:solidFill>
                  <a:schemeClr val="accent4">
                    <a:lumMod val="75000"/>
                  </a:schemeClr>
                </a:solidFill>
              </a:rPr>
              <a:t>एशिया   4436 मिलियन (60%) </a:t>
            </a:r>
          </a:p>
          <a:p>
            <a:pPr marL="742950" indent="-742950">
              <a:buFont typeface="+mj-lt"/>
              <a:buAutoNum type="arabicPeriod"/>
            </a:pPr>
            <a:r>
              <a:rPr lang="hi-IN" sz="4000" b="1" dirty="0" smtClean="0">
                <a:solidFill>
                  <a:schemeClr val="accent4">
                    <a:lumMod val="75000"/>
                  </a:schemeClr>
                </a:solidFill>
              </a:rPr>
              <a:t>अफ्रीका       1216 “ (16%)</a:t>
            </a:r>
          </a:p>
          <a:p>
            <a:pPr marL="742950" indent="-742950">
              <a:buFont typeface="+mj-lt"/>
              <a:buAutoNum type="arabicPeriod"/>
            </a:pPr>
            <a:r>
              <a:rPr lang="hi-IN" sz="4000" b="1" dirty="0" smtClean="0">
                <a:solidFill>
                  <a:schemeClr val="accent4">
                    <a:lumMod val="75000"/>
                  </a:schemeClr>
                </a:solidFill>
              </a:rPr>
              <a:t>यूरोप           739 “ (10%) </a:t>
            </a:r>
          </a:p>
          <a:p>
            <a:pPr marL="742950" indent="-742950">
              <a:buFont typeface="+mj-lt"/>
              <a:buAutoNum type="arabicPeriod"/>
            </a:pPr>
            <a:r>
              <a:rPr lang="hi-IN" sz="4000" b="1" dirty="0" smtClean="0">
                <a:solidFill>
                  <a:schemeClr val="accent4">
                    <a:lumMod val="75000"/>
                  </a:schemeClr>
                </a:solidFill>
              </a:rPr>
              <a:t>उत्तरी अमेरिका   579 “ (8%)</a:t>
            </a:r>
          </a:p>
          <a:p>
            <a:pPr marL="742950" indent="-742950">
              <a:buFont typeface="+mj-lt"/>
              <a:buAutoNum type="arabicPeriod"/>
            </a:pPr>
            <a:r>
              <a:rPr lang="hi-IN" sz="4000" b="1" dirty="0" smtClean="0">
                <a:solidFill>
                  <a:schemeClr val="accent4">
                    <a:lumMod val="75000"/>
                  </a:schemeClr>
                </a:solidFill>
              </a:rPr>
              <a:t>दक्षिणी अमेरिका  422 “ (5.5%)</a:t>
            </a:r>
          </a:p>
          <a:p>
            <a:pPr marL="742950" indent="-742950">
              <a:buFont typeface="+mj-lt"/>
              <a:buAutoNum type="arabicPeriod"/>
            </a:pPr>
            <a:r>
              <a:rPr lang="hi-IN" sz="4000" b="1" dirty="0" smtClean="0">
                <a:solidFill>
                  <a:schemeClr val="accent4">
                    <a:lumMod val="75000"/>
                  </a:schemeClr>
                </a:solidFill>
              </a:rPr>
              <a:t>ऑस्ट्रेलिया        38 “ (0.5%)</a:t>
            </a:r>
          </a:p>
          <a:p>
            <a:pPr marL="742950" indent="-742950">
              <a:buFont typeface="+mj-lt"/>
              <a:buAutoNum type="arabicPeriod"/>
            </a:pPr>
            <a:r>
              <a:rPr lang="hi-IN" sz="4000" b="1" dirty="0" smtClean="0">
                <a:solidFill>
                  <a:schemeClr val="accent4">
                    <a:lumMod val="75000"/>
                  </a:schemeClr>
                </a:solidFill>
              </a:rPr>
              <a:t>अंटार्कटिका        अनावासित</a:t>
            </a:r>
            <a:endParaRPr lang="en-US" sz="40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hi-IN" sz="2800" b="1" dirty="0" smtClean="0">
                <a:solidFill>
                  <a:schemeClr val="accent4">
                    <a:lumMod val="75000"/>
                  </a:schemeClr>
                </a:solidFill>
              </a:rPr>
              <a:t>स्रोत: यू.एन.ओ.,भूयोजना, 2023  </a:t>
            </a:r>
            <a:endParaRPr lang="en-US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815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5675886"/>
              </p:ext>
            </p:extLst>
          </p:nvPr>
        </p:nvGraphicFramePr>
        <p:xfrm>
          <a:off x="1104900" y="1927086"/>
          <a:ext cx="71628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121920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4000" b="1" dirty="0" smtClean="0">
                <a:solidFill>
                  <a:schemeClr val="accent4">
                    <a:lumMod val="75000"/>
                  </a:schemeClr>
                </a:solidFill>
              </a:rPr>
              <a:t>महाद्वीप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hi-IN" sz="4000" b="1" dirty="0" smtClean="0">
                <a:solidFill>
                  <a:schemeClr val="accent4">
                    <a:lumMod val="75000"/>
                  </a:schemeClr>
                </a:solidFill>
              </a:rPr>
              <a:t>वार </a:t>
            </a:r>
            <a:r>
              <a:rPr lang="hi-IN" sz="4000" b="1" dirty="0">
                <a:solidFill>
                  <a:schemeClr val="accent4">
                    <a:lumMod val="75000"/>
                  </a:schemeClr>
                </a:solidFill>
              </a:rPr>
              <a:t>जनसँख्या का वितरण</a:t>
            </a:r>
          </a:p>
        </p:txBody>
      </p:sp>
    </p:spTree>
    <p:extLst>
      <p:ext uri="{BB962C8B-B14F-4D97-AF65-F5344CB8AC3E}">
        <p14:creationId xmlns:p14="http://schemas.microsoft.com/office/powerpoint/2010/main" val="910410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143000"/>
            <a:ext cx="82296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4800" b="1" dirty="0" smtClean="0">
                <a:solidFill>
                  <a:schemeClr val="accent4">
                    <a:lumMod val="75000"/>
                  </a:schemeClr>
                </a:solidFill>
              </a:rPr>
              <a:t>जनघनत्व</a:t>
            </a:r>
          </a:p>
          <a:p>
            <a:pPr algn="just"/>
            <a:r>
              <a:rPr lang="hi-IN" sz="2800" b="1" dirty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hi-IN" sz="2800" b="1" dirty="0" smtClean="0">
                <a:solidFill>
                  <a:schemeClr val="accent4">
                    <a:lumMod val="75000"/>
                  </a:schemeClr>
                </a:solidFill>
              </a:rPr>
              <a:t>प्रति वर्ग किमी. क्षेत्रफल में निवास करने वाली कुल जनसँख्या को जनघनत्व कहते हैं| </a:t>
            </a:r>
          </a:p>
          <a:p>
            <a:pPr algn="just"/>
            <a:r>
              <a:rPr lang="hi-IN" sz="2800" b="1" dirty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hi-IN" sz="2800" b="1" dirty="0" smtClean="0">
                <a:solidFill>
                  <a:schemeClr val="accent4">
                    <a:lumMod val="75000"/>
                  </a:schemeClr>
                </a:solidFill>
              </a:rPr>
              <a:t>घनत्व के आधार पर विश्व में निम्न प्रदेश पाए जाते हैं|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hi-IN" sz="2800" b="1" dirty="0" smtClean="0">
                <a:solidFill>
                  <a:schemeClr val="accent4">
                    <a:lumMod val="75000"/>
                  </a:schemeClr>
                </a:solidFill>
              </a:rPr>
              <a:t>उच्च घनत्व वाले क्षेत्र 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hi-IN" sz="2800" b="1" dirty="0" smtClean="0">
                <a:solidFill>
                  <a:schemeClr val="accent4">
                    <a:lumMod val="75000"/>
                  </a:schemeClr>
                </a:solidFill>
              </a:rPr>
              <a:t>मध्यम घनत्व वाले क्षेत्र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hi-IN" sz="2800" b="1" dirty="0" smtClean="0">
                <a:solidFill>
                  <a:schemeClr val="accent4">
                    <a:lumMod val="75000"/>
                  </a:schemeClr>
                </a:solidFill>
              </a:rPr>
              <a:t>निम्न घनत्व </a:t>
            </a:r>
            <a:r>
              <a:rPr lang="hi-IN" sz="2800" b="1" dirty="0">
                <a:solidFill>
                  <a:schemeClr val="accent4">
                    <a:lumMod val="75000"/>
                  </a:schemeClr>
                </a:solidFill>
              </a:rPr>
              <a:t>वाले </a:t>
            </a:r>
            <a:r>
              <a:rPr lang="hi-IN" sz="2800" b="1" dirty="0" smtClean="0">
                <a:solidFill>
                  <a:schemeClr val="accent4">
                    <a:lumMod val="75000"/>
                  </a:schemeClr>
                </a:solidFill>
              </a:rPr>
              <a:t>क्षेत्र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hi-IN" sz="2800" b="1" dirty="0" smtClean="0">
                <a:solidFill>
                  <a:schemeClr val="accent4">
                    <a:lumMod val="75000"/>
                  </a:schemeClr>
                </a:solidFill>
              </a:rPr>
              <a:t>जनशून्य क्षेत्र</a:t>
            </a:r>
          </a:p>
          <a:p>
            <a:pPr algn="just"/>
            <a:r>
              <a:rPr lang="hi-IN" sz="2800" b="1" dirty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hi-IN" sz="2800" b="1" dirty="0" smtClean="0">
                <a:solidFill>
                  <a:schemeClr val="accent4">
                    <a:lumMod val="75000"/>
                  </a:schemeClr>
                </a:solidFill>
              </a:rPr>
              <a:t>वैश्विक रूप से औसत जन घनत्व 62 व्यक्ति प्रति वर्ग किमी. है एवं बांग्लादेश सर्वाधिक जनघनत्व वाला देश (1330 व्यक्ति प्रति वर्ग किमी.) है|     </a:t>
            </a:r>
            <a:endParaRPr lang="en-US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72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ell\Desktop\New folder (2)\imagesCAQKEU7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7992887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795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143000"/>
            <a:ext cx="83058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4800" b="1" dirty="0" smtClean="0">
                <a:solidFill>
                  <a:schemeClr val="accent4">
                    <a:lumMod val="75000"/>
                  </a:schemeClr>
                </a:solidFill>
              </a:rPr>
              <a:t>उच्च जनघनत्व वाले क्षेत्र </a:t>
            </a:r>
          </a:p>
          <a:p>
            <a:pPr algn="just"/>
            <a:r>
              <a:rPr lang="hi-IN" sz="2800" dirty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hi-IN" sz="2800" dirty="0" smtClean="0">
                <a:solidFill>
                  <a:schemeClr val="accent4">
                    <a:lumMod val="75000"/>
                  </a:schemeClr>
                </a:solidFill>
              </a:rPr>
              <a:t>दक्षिण, दक्षिण पूर्व एवं पूर्वी एशिया (मुख्य रूप से मानसूनी प्रदेश), उत्तरी पश्चिमी यूरोप एवं सं.रा.अमेरिका विश्व के सघन बसे क्षेत्र हैं|</a:t>
            </a:r>
          </a:p>
          <a:p>
            <a:pPr algn="just"/>
            <a:r>
              <a:rPr lang="hi-IN" sz="2800" dirty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hi-IN" sz="2800" dirty="0" smtClean="0">
                <a:solidFill>
                  <a:schemeClr val="accent4">
                    <a:lumMod val="75000"/>
                  </a:schemeClr>
                </a:solidFill>
              </a:rPr>
              <a:t>अर्थव्यवस्था के आधार पर इन क्षेत्रों को पुनः दो वर्गों में विभाजित करते हैं|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hi-IN" sz="2800" dirty="0" smtClean="0">
                <a:solidFill>
                  <a:schemeClr val="accent4">
                    <a:lumMod val="75000"/>
                  </a:schemeClr>
                </a:solidFill>
              </a:rPr>
              <a:t>कृषि प्रधान अर्थव्यवस्था वाले देश(मुख्य रूप से मानसून एशिया )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hi-IN" sz="2800" dirty="0" smtClean="0">
                <a:solidFill>
                  <a:schemeClr val="accent4">
                    <a:lumMod val="75000"/>
                  </a:schemeClr>
                </a:solidFill>
              </a:rPr>
              <a:t>उद्योग प्रधान अर्थव्यवस्था वाले देश  </a:t>
            </a:r>
          </a:p>
        </p:txBody>
      </p:sp>
    </p:spTree>
    <p:extLst>
      <p:ext uri="{BB962C8B-B14F-4D97-AF65-F5344CB8AC3E}">
        <p14:creationId xmlns:p14="http://schemas.microsoft.com/office/powerpoint/2010/main" val="443259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447800"/>
            <a:ext cx="80772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4800" b="1" dirty="0" smtClean="0">
                <a:solidFill>
                  <a:schemeClr val="accent3">
                    <a:lumMod val="50000"/>
                  </a:schemeClr>
                </a:solidFill>
              </a:rPr>
              <a:t>मध्यम जन घनत्व वाले क्षेत्र </a:t>
            </a:r>
          </a:p>
          <a:p>
            <a:pPr algn="just"/>
            <a:r>
              <a:rPr lang="hi-IN" sz="2800" b="1" dirty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hi-IN" sz="2800" b="1" dirty="0" smtClean="0">
                <a:solidFill>
                  <a:schemeClr val="accent3">
                    <a:lumMod val="50000"/>
                  </a:schemeClr>
                </a:solidFill>
              </a:rPr>
              <a:t>इन क्षेत्रों के अंतर्गत म्यामांर, कम्बोडिया, ईरान, ईराक, लाओस,वियतनाम, उत्तरी पश्चिमी भारत, चीन का पश्चिमी भाग आदि शामिल हैं </a:t>
            </a:r>
            <a:r>
              <a:rPr lang="hi-IN" sz="4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en-US" sz="4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013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219200"/>
            <a:ext cx="8001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4000" b="1" dirty="0" smtClean="0">
                <a:solidFill>
                  <a:schemeClr val="accent3">
                    <a:lumMod val="75000"/>
                  </a:schemeClr>
                </a:solidFill>
              </a:rPr>
              <a:t>निम्न अथवा शून्य जनघनत्व के क्षेत्र</a:t>
            </a:r>
          </a:p>
          <a:p>
            <a:pPr marL="571500" indent="-571500" algn="just">
              <a:buFont typeface="Wingdings" pitchFamily="2" charset="2"/>
              <a:buChar char="§"/>
            </a:pPr>
            <a:r>
              <a:rPr lang="hi-IN" sz="4000" b="1" dirty="0" smtClean="0">
                <a:solidFill>
                  <a:schemeClr val="accent3">
                    <a:lumMod val="75000"/>
                  </a:schemeClr>
                </a:solidFill>
              </a:rPr>
              <a:t>ठण्डे क्षेत्र </a:t>
            </a:r>
          </a:p>
          <a:p>
            <a:pPr marL="571500" indent="-571500" algn="just">
              <a:buFont typeface="Wingdings" pitchFamily="2" charset="2"/>
              <a:buChar char="§"/>
            </a:pPr>
            <a:r>
              <a:rPr lang="hi-IN" sz="4000" b="1" dirty="0" smtClean="0">
                <a:solidFill>
                  <a:schemeClr val="accent3">
                    <a:lumMod val="75000"/>
                  </a:schemeClr>
                </a:solidFill>
              </a:rPr>
              <a:t>उष्ण और मध्य अक्षांशीय मरुस्थल </a:t>
            </a:r>
          </a:p>
          <a:p>
            <a:pPr marL="571500" indent="-571500" algn="just">
              <a:buFont typeface="Wingdings" pitchFamily="2" charset="2"/>
              <a:buChar char="§"/>
            </a:pPr>
            <a:r>
              <a:rPr lang="hi-IN" sz="4000" b="1" dirty="0" smtClean="0">
                <a:solidFill>
                  <a:schemeClr val="accent3">
                    <a:lumMod val="75000"/>
                  </a:schemeClr>
                </a:solidFill>
              </a:rPr>
              <a:t>विषुवत रेखीय उष्ण आर्द्र प्रदेश </a:t>
            </a:r>
          </a:p>
          <a:p>
            <a:pPr marL="571500" indent="-571500" algn="just">
              <a:buFont typeface="Wingdings" pitchFamily="2" charset="2"/>
              <a:buChar char="§"/>
            </a:pPr>
            <a:r>
              <a:rPr lang="hi-IN" sz="4000" b="1" dirty="0" smtClean="0">
                <a:solidFill>
                  <a:schemeClr val="accent3">
                    <a:lumMod val="75000"/>
                  </a:schemeClr>
                </a:solidFill>
              </a:rPr>
              <a:t>ऊँचे पर्वत और पठार   </a:t>
            </a:r>
            <a:endParaRPr lang="en-US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2477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596</TotalTime>
  <Words>342</Words>
  <Application>Microsoft Office PowerPoint</Application>
  <PresentationFormat>On-screen Show (4:3)</PresentationFormat>
  <Paragraphs>78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Waveform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38</cp:revision>
  <dcterms:created xsi:type="dcterms:W3CDTF">2023-07-09T11:50:16Z</dcterms:created>
  <dcterms:modified xsi:type="dcterms:W3CDTF">2025-04-25T05:59:23Z</dcterms:modified>
</cp:coreProperties>
</file>