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59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9936C52-CC30-41D0-B381-AB4C1684AB73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755BD26-D667-4382-9C24-BB0C6054C10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 photo tree with wide branches and green leaves beside a winding path in the wo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2" name="Rectangle 1"/>
          <p:cNvSpPr/>
          <p:nvPr/>
        </p:nvSpPr>
        <p:spPr>
          <a:xfrm>
            <a:off x="4191000" y="51816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hi-IN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द्वारा </a:t>
            </a:r>
          </a:p>
          <a:p>
            <a:pPr algn="r"/>
            <a:r>
              <a:rPr lang="hi-IN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डॉ. सुमेधा सचान</a:t>
            </a:r>
          </a:p>
          <a:p>
            <a:pPr algn="r"/>
            <a:r>
              <a:rPr lang="hi-IN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असि. प्रोफेसर,</a:t>
            </a:r>
          </a:p>
          <a:p>
            <a:pPr algn="r"/>
            <a:r>
              <a:rPr lang="hi-IN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गाँधी महाविद्यालय, उरई</a:t>
            </a:r>
            <a:endParaRPr lang="en-US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photo lone 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49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1836" y="3948545"/>
            <a:ext cx="815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5400" b="1" dirty="0" smtClean="0"/>
              <a:t>Von Thuenen का कृषि स्थानीयकरण सिद्धांत 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7024924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14400"/>
            <a:ext cx="80010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5">
                    <a:lumMod val="50000"/>
                  </a:schemeClr>
                </a:solidFill>
              </a:rPr>
              <a:t>कृषि क्षेत्र में भूमि के विविध उपयोगों का अध्ययन ‘कृषि भूमि उपयोग’ के रूप में किया जाता है|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5">
                    <a:lumMod val="50000"/>
                  </a:schemeClr>
                </a:solidFill>
              </a:rPr>
              <a:t>कृषि के लिए किसी क्षेत्र विशेष में उत्पन्न होने वाली विभिन्न संभावित फसलों में कौन सी फसल उपजायी जाये, कृषि स्थानीयकरण सिद्धांत के द्वारा निर्धारित किया जा सकता है|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5">
                    <a:lumMod val="50000"/>
                  </a:schemeClr>
                </a:solidFill>
              </a:rPr>
              <a:t>कृषि के स्थानीयकरण का सिद्धांत दो क्षेत्रों के तुलनात्मक लाभ पर आधारित है|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5">
                    <a:lumMod val="50000"/>
                  </a:schemeClr>
                </a:solidFill>
              </a:rPr>
              <a:t>तुलनात्मक लाभ के सिद्धांत के आधार पर सर्वप्रथम जर्मन विद्वान Von Thuenen ने 1926 में कृषि स्थानीयकरण सिद्धांत प्रतिपादित किया|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727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04800"/>
            <a:ext cx="79248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i-IN" dirty="0" smtClean="0"/>
              <a:t>	</a:t>
            </a:r>
            <a:r>
              <a:rPr lang="hi-IN" sz="2800" b="1" dirty="0" smtClean="0"/>
              <a:t>इनके सिद्धांत की निम्न मान्यताएं हैं-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800" dirty="0" smtClean="0">
                <a:solidFill>
                  <a:schemeClr val="tx2">
                    <a:lumMod val="75000"/>
                  </a:schemeClr>
                </a:solidFill>
              </a:rPr>
              <a:t>इन्होंने एक ऐसे विलग प्रदेश की कल्पना की जिसमें एक ही नगर स्थित हो तथा उसके चतुर्दिक विस्तृत कृषि क्षेत्र हो| यह नगर उस विलग प्रदेश में उपजने वाली फसलों का एकमात्र बाजार केंद्र हो| यहाँ कोई आयात नहीं होता न ही उपज आधिक्य का निर्यात किया जाता हो| 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800" dirty="0" smtClean="0">
                <a:solidFill>
                  <a:srgbClr val="FF0000"/>
                </a:solidFill>
              </a:rPr>
              <a:t>इस विलग प्रदेश में सर्वत्र एक सी प्राकृतिक परिस्थिति हो|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800" dirty="0" smtClean="0">
                <a:solidFill>
                  <a:srgbClr val="FF0000"/>
                </a:solidFill>
              </a:rPr>
              <a:t>उक्त प्रदेश में नगर के अतिरिक्त सर्वत्र ग्रामीण जनसँख्या है|</a:t>
            </a:r>
            <a:r>
              <a:rPr lang="hi-IN" sz="2800" dirty="0" smtClean="0"/>
              <a:t> 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800" dirty="0" smtClean="0">
                <a:solidFill>
                  <a:schemeClr val="accent5">
                    <a:lumMod val="75000"/>
                  </a:schemeClr>
                </a:solidFill>
              </a:rPr>
              <a:t>इस कल्पित प्रदेश में परिवहन का एकमात्र साधन घोडा गाड़ी है|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800" dirty="0" smtClean="0">
                <a:solidFill>
                  <a:schemeClr val="accent5">
                    <a:lumMod val="75000"/>
                  </a:schemeClr>
                </a:solidFill>
              </a:rPr>
              <a:t>परिवहन मूल्य भार एवं दूरी के अनुपात में बढ़ता है|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hi-IN" dirty="0" smtClean="0"/>
          </a:p>
          <a:p>
            <a:r>
              <a:rPr lang="hi-IN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5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2296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i-IN" dirty="0" smtClean="0"/>
              <a:t>	</a:t>
            </a:r>
            <a:r>
              <a:rPr lang="hi-IN" sz="2400" dirty="0" smtClean="0"/>
              <a:t>Von Thuenen ने बताया कि विलग प्रदेश में केंद्रीय नगर के चारों ओर संकेन्द्रीय वृत्त खण्डों में नगर से बढती हुई दूरी के अनुसार विभिन्न फसलों का उत्पादन होता है| </a:t>
            </a:r>
          </a:p>
          <a:p>
            <a:pPr algn="just"/>
            <a:r>
              <a:rPr lang="hi-IN" sz="2400" dirty="0" smtClean="0"/>
              <a:t>इन पेटियों की बाह्य सीमाएं क्रमशः घटते हुए लाभ से निर्धारित होती हैं, वहीँ आंतरिक सीमाएं अधिकतम लाभ प्रदान करने वाले विकल्पों से निर्धारित होती हैं| </a:t>
            </a:r>
          </a:p>
          <a:p>
            <a:pPr algn="just"/>
            <a:r>
              <a:rPr lang="hi-IN" sz="2400" dirty="0" smtClean="0"/>
              <a:t>लाभप्रद विकल्पों की संख्या नगर बाजार की दूरी के साथ घटती जाती है|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rgbClr val="FF0000"/>
                </a:solidFill>
              </a:rPr>
              <a:t>नगर के सबसे निकट प्रथम वृत्तखंड में शाक-सब्जी तथा दूध का उत्पादन होगा|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rgbClr val="FF0000"/>
                </a:solidFill>
              </a:rPr>
              <a:t>ये शीघ्र विनष्ट होने वाले पदार्थ हैं एवं अधिक दूरी पर सुरक्षित परिवहन संभव नहीं होगा|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rgbClr val="FF0000"/>
                </a:solidFill>
              </a:rPr>
              <a:t>यह पेटी नगर की मांग के अनुरूप विस्तृत होगी|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chemeClr val="tx2">
                    <a:lumMod val="75000"/>
                  </a:schemeClr>
                </a:solidFill>
              </a:rPr>
              <a:t>द्वितीय पेटी में ईंधन की लकड़ी का उत्पादन होगा|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chemeClr val="tx2">
                    <a:lumMod val="75000"/>
                  </a:schemeClr>
                </a:solidFill>
              </a:rPr>
              <a:t>भारी होने के कारण इसका परिवहन अधिक दूर तक करना खर्चीला होगा अतः अन्यत्र उत्पादन संभव नहीं होगा|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chemeClr val="accent1">
                    <a:lumMod val="50000"/>
                  </a:schemeClr>
                </a:solidFill>
              </a:rPr>
              <a:t>यह पेटी नगर की मांग के अनुरूप विस्तृत होगी|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chemeClr val="accent5">
                    <a:lumMod val="50000"/>
                  </a:schemeClr>
                </a:solidFill>
              </a:rPr>
              <a:t>तृतीय पेटी में अनाज की कृषि होगी|</a:t>
            </a:r>
            <a:r>
              <a:rPr lang="hi-IN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pPr marL="285750" indent="-285750">
              <a:buFont typeface="Wingdings" pitchFamily="2" charset="2"/>
              <a:buChar char="§"/>
            </a:pPr>
            <a:endParaRPr lang="hi-IN" dirty="0" smtClean="0"/>
          </a:p>
          <a:p>
            <a:pPr marL="285750" indent="-285750">
              <a:buFont typeface="Wingdings" pitchFamily="2" charset="2"/>
              <a:buChar char="§"/>
            </a:pPr>
            <a:endParaRPr lang="hi-IN" dirty="0" smtClean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062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38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chemeClr val="accent5">
                    <a:lumMod val="75000"/>
                  </a:schemeClr>
                </a:solidFill>
              </a:rPr>
              <a:t>चतुर्थ पेटी में परती भूमि और चारागाह के साथ अन्न की कृषि की जाएगी|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rgbClr val="FF0000"/>
                </a:solidFill>
              </a:rPr>
              <a:t>पंचम पेटी में</a:t>
            </a:r>
            <a:r>
              <a:rPr lang="hi-IN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hi-IN" sz="2400" dirty="0">
                <a:solidFill>
                  <a:schemeClr val="accent5">
                    <a:lumMod val="75000"/>
                  </a:schemeClr>
                </a:solidFill>
              </a:rPr>
              <a:t>परती भूमि</a:t>
            </a:r>
            <a:r>
              <a:rPr lang="hi-IN" sz="2400" dirty="0" smtClean="0">
                <a:solidFill>
                  <a:srgbClr val="FF0000"/>
                </a:solidFill>
              </a:rPr>
              <a:t>, चारागाह तथा अन्न की कृषि की जाएगी तथा सबका अनुपात बराबर होगा|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>
                <a:solidFill>
                  <a:schemeClr val="tx2"/>
                </a:solidFill>
              </a:rPr>
              <a:t>छठे वृत्त खंड में पशुपालन होगा| 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/>
              <a:t>नगर के समीपवर्ती खण्डों में लाभप्रद कृषि ही होगी|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hi-IN" sz="2400" dirty="0" smtClean="0"/>
              <a:t>नगर से बढती दूरी के अनुसार विभिन्न वृत्त खण्डों में फसलों का उत्पादन परिवहन व्यय तथा फसलों से प्राप्त सापेक्षिक लाभ के अनुसार निर्धारित होता है| </a:t>
            </a:r>
          </a:p>
          <a:p>
            <a:pPr marL="285750" indent="-285750" algn="r">
              <a:buFont typeface="Wingdings" pitchFamily="2" charset="2"/>
              <a:buChar char="§"/>
            </a:pPr>
            <a:r>
              <a:rPr lang="hi-IN" sz="2400" dirty="0" smtClean="0"/>
              <a:t>फसल विक्रय से प्राप्त लाभ= फसल विक्रय से प्राप्त मूल्य-(उत्पादन लागत+परिवहन व्यय)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532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Nature Background Images - Free Download on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Nature Background Images - Free Download on Freepi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Nature Background Images - Free Download on Freepi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2" descr="von Thunen theory of agricultural lo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12" y="465138"/>
            <a:ext cx="8149088" cy="585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623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101" y="914400"/>
            <a:ext cx="82296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3600" b="1" dirty="0" smtClean="0">
                <a:solidFill>
                  <a:schemeClr val="accent5">
                    <a:lumMod val="50000"/>
                  </a:schemeClr>
                </a:solidFill>
              </a:rPr>
              <a:t>Von Thuenen के सिद्धांत की आलोचना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rgbClr val="FF0000"/>
                </a:solidFill>
              </a:rPr>
              <a:t>कल्पित मान्यताओं का वास्तविक रूप में न होना|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rgbClr val="FF0000"/>
                </a:solidFill>
              </a:rPr>
              <a:t>प्राकृतिक वातावरण सर्वत्र समान नहीं होता|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rgbClr val="FF0000"/>
                </a:solidFill>
              </a:rPr>
              <a:t>तकनीकि द्वारा शीघ्र नष्ट होने वाले पदार्थों का संरक्षण और परिवहन संभव है|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rgbClr val="FF0000"/>
                </a:solidFill>
              </a:rPr>
              <a:t>ईंधन के अनेक विकल्प हैं|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rgbClr val="FF0000"/>
                </a:solidFill>
              </a:rPr>
              <a:t>परिवहन के भी अनेक विकल्प हैं|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rgbClr val="FF0000"/>
                </a:solidFill>
              </a:rPr>
              <a:t>परिवहन व्यय भार और दूरी के अनुसार नहीं बढ़ता है| </a:t>
            </a:r>
          </a:p>
          <a:p>
            <a:pPr marL="571500" indent="-571500" algn="just">
              <a:buFont typeface="Arial" pitchFamily="34" charset="0"/>
              <a:buChar char="•"/>
            </a:pPr>
            <a:endParaRPr lang="hi-IN" sz="2800" b="1" dirty="0" smtClean="0">
              <a:solidFill>
                <a:srgbClr val="FF0000"/>
              </a:solidFill>
            </a:endParaRPr>
          </a:p>
          <a:p>
            <a:pPr algn="just"/>
            <a:r>
              <a:rPr lang="hi-IN" sz="4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859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172</TotalTime>
  <Words>261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18</cp:revision>
  <dcterms:created xsi:type="dcterms:W3CDTF">2023-06-25T11:25:49Z</dcterms:created>
  <dcterms:modified xsi:type="dcterms:W3CDTF">2025-04-25T05:53:06Z</dcterms:modified>
</cp:coreProperties>
</file>