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60" r:id="rId4"/>
    <p:sldId id="261" r:id="rId5"/>
    <p:sldId id="263" r:id="rId6"/>
    <p:sldId id="264" r:id="rId7"/>
    <p:sldId id="265" r:id="rId8"/>
    <p:sldId id="268" r:id="rId9"/>
    <p:sldId id="266" r:id="rId10"/>
    <p:sldId id="270" r:id="rId11"/>
    <p:sldId id="267" r:id="rId12"/>
    <p:sldId id="269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0" d="100"/>
          <a:sy n="70" d="100"/>
        </p:scale>
        <p:origin x="-1386" y="3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E:\1%20Sumedha\Other\Chapter%202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1"/>
    </mc:Choice>
    <mc:Fallback>
      <c:style val="1"/>
    </mc:Fallback>
  </mc:AlternateContent>
  <c:chart>
    <c:autoTitleDeleted val="0"/>
    <c:plotArea>
      <c:layout>
        <c:manualLayout>
          <c:layoutTarget val="inner"/>
          <c:xMode val="edge"/>
          <c:yMode val="edge"/>
          <c:x val="4.8407486685523533E-2"/>
          <c:y val="4.4729221347331587E-2"/>
          <c:w val="0.85565451163264783"/>
          <c:h val="0.7851491688538933"/>
        </c:manualLayout>
      </c:layout>
      <c:barChart>
        <c:barDir val="col"/>
        <c:grouping val="clustered"/>
        <c:varyColors val="0"/>
        <c:ser>
          <c:idx val="0"/>
          <c:order val="0"/>
          <c:invertIfNegative val="0"/>
          <c:cat>
            <c:strRef>
              <c:f>Sheet2!$A$1:$A$10</c:f>
              <c:strCache>
                <c:ptCount val="10"/>
                <c:pt idx="0">
                  <c:v>चीन </c:v>
                </c:pt>
                <c:pt idx="1">
                  <c:v>भारत </c:v>
                </c:pt>
                <c:pt idx="2">
                  <c:v>इंडोनेशिया  </c:v>
                </c:pt>
                <c:pt idx="3">
                  <c:v>पेरू </c:v>
                </c:pt>
                <c:pt idx="4">
                  <c:v>सं.रा.अमेरिका </c:v>
                </c:pt>
                <c:pt idx="5">
                  <c:v>वियतनाम </c:v>
                </c:pt>
                <c:pt idx="6">
                  <c:v>चिली </c:v>
                </c:pt>
                <c:pt idx="7">
                  <c:v>थाइलैंड </c:v>
                </c:pt>
                <c:pt idx="8">
                  <c:v>रूस </c:v>
                </c:pt>
                <c:pt idx="9">
                  <c:v>जापान </c:v>
                </c:pt>
              </c:strCache>
            </c:strRef>
          </c:cat>
          <c:val>
            <c:numRef>
              <c:f>Sheet2!$B$1:$B$10</c:f>
              <c:numCache>
                <c:formatCode>General</c:formatCode>
                <c:ptCount val="10"/>
                <c:pt idx="0">
                  <c:v>58.8</c:v>
                </c:pt>
                <c:pt idx="1">
                  <c:v>9.4600000000000009</c:v>
                </c:pt>
                <c:pt idx="2">
                  <c:v>6.1</c:v>
                </c:pt>
                <c:pt idx="3">
                  <c:v>5.85</c:v>
                </c:pt>
                <c:pt idx="4">
                  <c:v>5.36</c:v>
                </c:pt>
                <c:pt idx="5">
                  <c:v>3.36</c:v>
                </c:pt>
                <c:pt idx="6">
                  <c:v>5.0199999999999996</c:v>
                </c:pt>
                <c:pt idx="7">
                  <c:v>3.74</c:v>
                </c:pt>
                <c:pt idx="8">
                  <c:v>3.3</c:v>
                </c:pt>
                <c:pt idx="9">
                  <c:v>4.8099999999999996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09248640"/>
        <c:axId val="209250176"/>
      </c:barChart>
      <c:catAx>
        <c:axId val="209248640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800">
                <a:latin typeface="Times New Roman" pitchFamily="18" charset="0"/>
                <a:ea typeface="Tahoma" pitchFamily="34" charset="0"/>
                <a:cs typeface="Times New Roman" pitchFamily="18" charset="0"/>
              </a:defRPr>
            </a:pPr>
            <a:endParaRPr lang="en-US"/>
          </a:p>
        </c:txPr>
        <c:crossAx val="209250176"/>
        <c:crosses val="autoZero"/>
        <c:auto val="1"/>
        <c:lblAlgn val="ctr"/>
        <c:lblOffset val="100"/>
        <c:noMultiLvlLbl val="0"/>
      </c:catAx>
      <c:valAx>
        <c:axId val="209250176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2000">
                <a:latin typeface="Times New Roman" pitchFamily="18" charset="0"/>
                <a:ea typeface="Tahoma" pitchFamily="34" charset="0"/>
                <a:cs typeface="Times New Roman" pitchFamily="18" charset="0"/>
              </a:defRPr>
            </a:pPr>
            <a:endParaRPr lang="en-US"/>
          </a:p>
        </c:txPr>
        <c:crossAx val="209248640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25ED6EE0-95F0-4C35-8FE4-C99C06D6640C}" type="datetimeFigureOut">
              <a:rPr lang="en-US" smtClean="0"/>
              <a:t>4/2/2025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Rectangle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Straight Connector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Straight Connector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Rectangle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Oval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Oval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Oval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95D6E03A-C8F0-4590-B745-3B3556BEA33C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25ED6EE0-95F0-4C35-8FE4-C99C06D6640C}" type="datetimeFigureOut">
              <a:rPr lang="en-US" smtClean="0"/>
              <a:t>4/2/2025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95D6E03A-C8F0-4590-B745-3B3556BEA33C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25ED6EE0-95F0-4C35-8FE4-C99C06D6640C}" type="datetimeFigureOut">
              <a:rPr lang="en-US" smtClean="0"/>
              <a:t>4/2/2025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Straight Connector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Straight Connector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Rectangle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Oval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Oval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Oval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Straight Connector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95D6E03A-C8F0-4590-B745-3B3556BEA33C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ED6EE0-95F0-4C35-8FE4-C99C06D6640C}" type="datetimeFigureOut">
              <a:rPr lang="en-US" smtClean="0"/>
              <a:t>4/2/2025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D6E03A-C8F0-4590-B745-3B3556BEA33C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ED6EE0-95F0-4C35-8FE4-C99C06D6640C}" type="datetimeFigureOut">
              <a:rPr lang="en-US" smtClean="0"/>
              <a:t>4/2/2025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D6E03A-C8F0-4590-B745-3B3556BEA33C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25ED6EE0-95F0-4C35-8FE4-C99C06D6640C}" type="datetimeFigureOut">
              <a:rPr lang="en-US" smtClean="0"/>
              <a:t>4/2/2025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95D6E03A-C8F0-4590-B745-3B3556BEA33C}" type="slidenum">
              <a:rPr lang="en-US" smtClean="0"/>
              <a:t>‹#›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ED6EE0-95F0-4C35-8FE4-C99C06D6640C}" type="datetimeFigureOut">
              <a:rPr lang="en-US" smtClean="0"/>
              <a:t>4/2/2025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D6E03A-C8F0-4590-B745-3B3556BEA33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Content Placeholder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25ED6EE0-95F0-4C35-8FE4-C99C06D6640C}" type="datetimeFigureOut">
              <a:rPr lang="en-US" smtClean="0"/>
              <a:t>4/2/2025</a:t>
            </a:fld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95D6E03A-C8F0-4590-B745-3B3556BEA33C}" type="slidenum">
              <a:rPr lang="en-US" smtClean="0"/>
              <a:t>‹#›</a:t>
            </a:fld>
            <a:endParaRPr lang="en-US"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Straight Connector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Date Placeholder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25ED6EE0-95F0-4C35-8FE4-C99C06D6640C}" type="datetimeFigureOut">
              <a:rPr lang="en-US" smtClean="0"/>
              <a:t>4/2/2025</a:t>
            </a:fld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95D6E03A-C8F0-4590-B745-3B3556BEA33C}" type="slidenum">
              <a:rPr lang="en-US" smtClean="0"/>
              <a:t>‹#›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ED6EE0-95F0-4C35-8FE4-C99C06D6640C}" type="datetimeFigureOut">
              <a:rPr lang="en-US" smtClean="0"/>
              <a:t>4/2/2025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D6E03A-C8F0-4590-B745-3B3556BEA33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ED6EE0-95F0-4C35-8FE4-C99C06D6640C}" type="datetimeFigureOut">
              <a:rPr lang="en-US" smtClean="0"/>
              <a:t>4/2/2025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D6E03A-C8F0-4590-B745-3B3556BEA33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25ED6EE0-95F0-4C35-8FE4-C99C06D6640C}" type="datetimeFigureOut">
              <a:rPr lang="en-US" smtClean="0"/>
              <a:t>4/2/2025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95D6E03A-C8F0-4590-B745-3B3556BEA33C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PC\Downloads\low-maintenance-freshwater-fish-4770223-hero-ffb66c229c194e2db4916e88bbd17a15 (1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52400"/>
            <a:ext cx="9143999" cy="701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371599" y="4357568"/>
            <a:ext cx="7772400" cy="32624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hi-IN" sz="6000" b="1" dirty="0" smtClean="0">
                <a:solidFill>
                  <a:schemeClr val="accent3">
                    <a:lumMod val="50000"/>
                  </a:schemeClr>
                </a:solidFill>
              </a:rPr>
              <a:t>मत्स्यपालन</a:t>
            </a:r>
            <a:endParaRPr lang="en-US" sz="6000" b="1" dirty="0" smtClean="0">
              <a:solidFill>
                <a:schemeClr val="accent3">
                  <a:lumMod val="50000"/>
                </a:schemeClr>
              </a:solidFill>
            </a:endParaRPr>
          </a:p>
          <a:p>
            <a:pPr algn="r"/>
            <a:r>
              <a:rPr lang="hi-IN" sz="2000" b="1" dirty="0" smtClean="0">
                <a:solidFill>
                  <a:schemeClr val="accent3">
                    <a:lumMod val="50000"/>
                  </a:schemeClr>
                </a:solidFill>
              </a:rPr>
              <a:t>द्वारा </a:t>
            </a:r>
          </a:p>
          <a:p>
            <a:pPr algn="r"/>
            <a:r>
              <a:rPr lang="hi-IN" sz="2000" b="1" dirty="0" smtClean="0">
                <a:solidFill>
                  <a:schemeClr val="accent3">
                    <a:lumMod val="50000"/>
                  </a:schemeClr>
                </a:solidFill>
              </a:rPr>
              <a:t>डॉ. सुमेधा सचान</a:t>
            </a:r>
          </a:p>
          <a:p>
            <a:pPr algn="r"/>
            <a:r>
              <a:rPr lang="hi-IN" sz="2000" b="1" dirty="0" smtClean="0">
                <a:solidFill>
                  <a:schemeClr val="accent3">
                    <a:lumMod val="50000"/>
                  </a:schemeClr>
                </a:solidFill>
              </a:rPr>
              <a:t>असि. प्रोफेसर,</a:t>
            </a:r>
          </a:p>
          <a:p>
            <a:pPr algn="r"/>
            <a:r>
              <a:rPr lang="hi-IN" sz="2000" b="1" dirty="0" smtClean="0">
                <a:solidFill>
                  <a:schemeClr val="accent3">
                    <a:lumMod val="50000"/>
                  </a:schemeClr>
                </a:solidFill>
              </a:rPr>
              <a:t>गाँधी महाविद्यालय, उरई</a:t>
            </a:r>
            <a:endParaRPr lang="en-US" sz="2000" b="1" dirty="0" smtClean="0">
              <a:solidFill>
                <a:schemeClr val="accent3">
                  <a:lumMod val="50000"/>
                </a:schemeClr>
              </a:solidFill>
            </a:endParaRPr>
          </a:p>
          <a:p>
            <a:pPr algn="r"/>
            <a:endParaRPr lang="en-US" sz="6600" b="1" dirty="0">
              <a:solidFill>
                <a:schemeClr val="accent3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8150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4" name="TextBox 3"/>
          <p:cNvSpPr txBox="1"/>
          <p:nvPr/>
        </p:nvSpPr>
        <p:spPr>
          <a:xfrm>
            <a:off x="1524000" y="2514600"/>
            <a:ext cx="6477000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itchFamily="34" charset="0"/>
              <a:buChar char="•"/>
            </a:pPr>
            <a:r>
              <a:rPr lang="hi-IN" sz="2800" dirty="0" smtClean="0">
                <a:solidFill>
                  <a:schemeClr val="accent2">
                    <a:lumMod val="75000"/>
                  </a:schemeClr>
                </a:solidFill>
              </a:rPr>
              <a:t>सबसे सस्ता एवं सुगम खाद्य </a:t>
            </a:r>
          </a:p>
          <a:p>
            <a:pPr marL="285750" indent="-285750" algn="just">
              <a:buFont typeface="Arial" pitchFamily="34" charset="0"/>
              <a:buChar char="•"/>
            </a:pPr>
            <a:r>
              <a:rPr lang="hi-IN" sz="2800" dirty="0" smtClean="0">
                <a:solidFill>
                  <a:schemeClr val="accent2">
                    <a:lumMod val="75000"/>
                  </a:schemeClr>
                </a:solidFill>
              </a:rPr>
              <a:t>न केवल भोजन अपितु औद्योगिक कार्यों हेतु भी उपयोगी </a:t>
            </a:r>
          </a:p>
          <a:p>
            <a:pPr marL="285750" indent="-285750" algn="just">
              <a:buFont typeface="Arial" pitchFamily="34" charset="0"/>
              <a:buChar char="•"/>
            </a:pPr>
            <a:r>
              <a:rPr lang="hi-IN" sz="2800" dirty="0" smtClean="0">
                <a:solidFill>
                  <a:schemeClr val="accent2">
                    <a:lumMod val="75000"/>
                  </a:schemeClr>
                </a:solidFill>
              </a:rPr>
              <a:t>महत्वपूर्ण प्राथमिक उद्योग</a:t>
            </a:r>
          </a:p>
          <a:p>
            <a:pPr marL="285750" indent="-285750" algn="just">
              <a:buFont typeface="Arial" pitchFamily="34" charset="0"/>
              <a:buChar char="•"/>
            </a:pPr>
            <a:r>
              <a:rPr lang="hi-IN" sz="2800" dirty="0" smtClean="0">
                <a:solidFill>
                  <a:schemeClr val="accent2">
                    <a:lumMod val="75000"/>
                  </a:schemeClr>
                </a:solidFill>
              </a:rPr>
              <a:t>इसमें न तो भूमि जोतनी पड़ती है, न ही फसल पकने की प्रतीक्षा करनी पड़ती है| </a:t>
            </a:r>
          </a:p>
          <a:p>
            <a:pPr marL="285750" indent="-285750" algn="just">
              <a:buFont typeface="Arial" pitchFamily="34" charset="0"/>
              <a:buChar char="•"/>
            </a:pPr>
            <a:r>
              <a:rPr lang="hi-IN" sz="2800" dirty="0" smtClean="0">
                <a:solidFill>
                  <a:schemeClr val="accent2">
                    <a:lumMod val="75000"/>
                  </a:schemeClr>
                </a:solidFill>
              </a:rPr>
              <a:t>सावधानीपूर्वक उपयोग करने पर यह भोजन का अटूट भण्डार हो सकता है|</a:t>
            </a:r>
            <a:endParaRPr lang="en-US" sz="2800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6166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PC\Downloads\सी 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28600" y="228600"/>
            <a:ext cx="8610600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i-IN" sz="4800" b="1" dirty="0" smtClean="0">
                <a:solidFill>
                  <a:schemeClr val="accent6">
                    <a:lumMod val="50000"/>
                  </a:schemeClr>
                </a:solidFill>
              </a:rPr>
              <a:t>मत्यपालन हेतु अनुकूल दशाएं</a:t>
            </a:r>
          </a:p>
          <a:p>
            <a:pPr marL="685800" indent="-685800" algn="just">
              <a:buFont typeface="Arial" pitchFamily="34" charset="0"/>
              <a:buChar char="•"/>
            </a:pPr>
            <a:r>
              <a:rPr lang="hi-IN" sz="3200" b="1" dirty="0" smtClean="0">
                <a:solidFill>
                  <a:schemeClr val="accent6">
                    <a:lumMod val="50000"/>
                  </a:schemeClr>
                </a:solidFill>
              </a:rPr>
              <a:t>सूर्य का प्रकाश </a:t>
            </a:r>
          </a:p>
          <a:p>
            <a:pPr marL="685800" indent="-685800" algn="just">
              <a:buFont typeface="Arial" pitchFamily="34" charset="0"/>
              <a:buChar char="•"/>
            </a:pPr>
            <a:r>
              <a:rPr lang="hi-IN" sz="3200" b="1" dirty="0" smtClean="0">
                <a:solidFill>
                  <a:schemeClr val="accent6">
                    <a:lumMod val="50000"/>
                  </a:schemeClr>
                </a:solidFill>
              </a:rPr>
              <a:t>ताजा जल</a:t>
            </a:r>
          </a:p>
          <a:p>
            <a:pPr marL="685800" indent="-685800" algn="just">
              <a:buFont typeface="Arial" pitchFamily="34" charset="0"/>
              <a:buChar char="•"/>
            </a:pPr>
            <a:r>
              <a:rPr lang="hi-IN" sz="3200" b="1" dirty="0" smtClean="0">
                <a:solidFill>
                  <a:schemeClr val="accent6">
                    <a:lumMod val="50000"/>
                  </a:schemeClr>
                </a:solidFill>
              </a:rPr>
              <a:t>गरम तथा ठंडी जलधाराओं का मिलना </a:t>
            </a:r>
          </a:p>
          <a:p>
            <a:pPr marL="685800" indent="-685800" algn="just">
              <a:buFont typeface="Arial" pitchFamily="34" charset="0"/>
              <a:buChar char="•"/>
            </a:pPr>
            <a:r>
              <a:rPr lang="hi-IN" sz="3200" b="1" dirty="0" smtClean="0">
                <a:solidFill>
                  <a:schemeClr val="accent6">
                    <a:lumMod val="50000"/>
                  </a:schemeClr>
                </a:solidFill>
              </a:rPr>
              <a:t>कटा फटा समुद्री तट </a:t>
            </a:r>
          </a:p>
          <a:p>
            <a:pPr marL="685800" indent="-685800" algn="just">
              <a:buFont typeface="Arial" pitchFamily="34" charset="0"/>
              <a:buChar char="•"/>
            </a:pPr>
            <a:r>
              <a:rPr lang="hi-IN" sz="3200" b="1" dirty="0" smtClean="0">
                <a:solidFill>
                  <a:schemeClr val="accent6">
                    <a:lumMod val="50000"/>
                  </a:schemeClr>
                </a:solidFill>
              </a:rPr>
              <a:t>विकसित नाविक कला </a:t>
            </a:r>
          </a:p>
          <a:p>
            <a:pPr marL="685800" indent="-685800" algn="just">
              <a:buFont typeface="Arial" pitchFamily="34" charset="0"/>
              <a:buChar char="•"/>
            </a:pPr>
            <a:r>
              <a:rPr lang="hi-IN" sz="3200" b="1" dirty="0" smtClean="0">
                <a:solidFill>
                  <a:schemeClr val="accent6">
                    <a:lumMod val="50000"/>
                  </a:schemeClr>
                </a:solidFill>
              </a:rPr>
              <a:t>मछलियों की मांग  </a:t>
            </a:r>
          </a:p>
          <a:p>
            <a:pPr marL="685800" indent="-685800" algn="just">
              <a:buFont typeface="Arial" pitchFamily="34" charset="0"/>
              <a:buChar char="•"/>
            </a:pPr>
            <a:r>
              <a:rPr lang="hi-IN" sz="3200" b="1" dirty="0" smtClean="0">
                <a:solidFill>
                  <a:schemeClr val="accent6">
                    <a:lumMod val="50000"/>
                  </a:schemeClr>
                </a:solidFill>
              </a:rPr>
              <a:t>तीव्रगामी परिवहन के साधन </a:t>
            </a:r>
          </a:p>
          <a:p>
            <a:pPr marL="685800" indent="-685800" algn="just">
              <a:buFont typeface="Arial" pitchFamily="34" charset="0"/>
              <a:buChar char="•"/>
            </a:pPr>
            <a:r>
              <a:rPr lang="hi-IN" sz="3200" b="1" dirty="0" smtClean="0">
                <a:solidFill>
                  <a:schemeClr val="accent6">
                    <a:lumMod val="50000"/>
                  </a:schemeClr>
                </a:solidFill>
              </a:rPr>
              <a:t>घनी जनसँख्या के क्षेत्रों की निकटता</a:t>
            </a:r>
          </a:p>
          <a:p>
            <a:pPr marL="685800" indent="-685800" algn="just">
              <a:buFont typeface="Arial" pitchFamily="34" charset="0"/>
              <a:buChar char="•"/>
            </a:pPr>
            <a:r>
              <a:rPr lang="hi-IN" sz="3200" b="1" dirty="0" smtClean="0">
                <a:solidFill>
                  <a:schemeClr val="accent6">
                    <a:lumMod val="50000"/>
                  </a:schemeClr>
                </a:solidFill>
              </a:rPr>
              <a:t>वैज्ञानिक विकास    </a:t>
            </a:r>
            <a:r>
              <a:rPr lang="hi-IN" sz="4800" b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endParaRPr lang="en-US" sz="4800" b="1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5305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3" name="TextBox 2"/>
          <p:cNvSpPr txBox="1"/>
          <p:nvPr/>
        </p:nvSpPr>
        <p:spPr>
          <a:xfrm>
            <a:off x="914400" y="2895600"/>
            <a:ext cx="7467600" cy="3816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itchFamily="34" charset="0"/>
              <a:buChar char="•"/>
            </a:pPr>
            <a:r>
              <a:rPr lang="hi-IN" sz="2800" dirty="0" smtClean="0"/>
              <a:t>जो समुद्री जल की मछलियाँ जल की सतह या उसके निकट रहती हैं, पैलेजिक मछलियाँ कहलाती हैं| जैसे हैरिंग, सारडीन, मैकेरल आदि |</a:t>
            </a:r>
          </a:p>
          <a:p>
            <a:pPr marL="285750" indent="-285750" algn="just">
              <a:buFont typeface="Arial" pitchFamily="34" charset="0"/>
              <a:buChar char="•"/>
            </a:pPr>
            <a:r>
              <a:rPr lang="hi-IN" sz="2800" dirty="0"/>
              <a:t>जो समुद्री जल की मछलियाँ </a:t>
            </a:r>
            <a:r>
              <a:rPr lang="hi-IN" sz="2800" dirty="0" smtClean="0"/>
              <a:t>तल पर </a:t>
            </a:r>
            <a:r>
              <a:rPr lang="hi-IN" sz="2800" dirty="0"/>
              <a:t>रहती हैं</a:t>
            </a:r>
            <a:r>
              <a:rPr lang="hi-IN" sz="2800" dirty="0" smtClean="0"/>
              <a:t>, तलीय मछलियाँ कहलाती हैं| जैसे कॉड, टुना आदि|</a:t>
            </a:r>
          </a:p>
          <a:p>
            <a:pPr marL="285750" indent="-285750" algn="just">
              <a:buFont typeface="Arial" pitchFamily="34" charset="0"/>
              <a:buChar char="•"/>
            </a:pPr>
            <a:r>
              <a:rPr lang="hi-IN" sz="2800" dirty="0" smtClean="0"/>
              <a:t>विश्व के समस्त मत्स्य उत्पादन का 90% समुद्री जल की मछलियाँ होता है| </a:t>
            </a:r>
          </a:p>
          <a:p>
            <a:pPr marL="285750" indent="-285750">
              <a:buFont typeface="Arial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5674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/>
        </p:spPr>
      </p:pic>
      <p:sp>
        <p:nvSpPr>
          <p:cNvPr id="3" name="TextBox 2"/>
          <p:cNvSpPr txBox="1"/>
          <p:nvPr/>
        </p:nvSpPr>
        <p:spPr>
          <a:xfrm>
            <a:off x="1524000" y="2362200"/>
            <a:ext cx="6705600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i-IN" sz="4400" b="1" dirty="0" smtClean="0">
                <a:solidFill>
                  <a:schemeClr val="accent3">
                    <a:lumMod val="50000"/>
                  </a:schemeClr>
                </a:solidFill>
              </a:rPr>
              <a:t>मत्स्य उत्पादन क्षेत्र</a:t>
            </a:r>
          </a:p>
          <a:p>
            <a:pPr marL="571500" indent="-571500" algn="just">
              <a:buFont typeface="Arial" pitchFamily="34" charset="0"/>
              <a:buChar char="•"/>
            </a:pPr>
            <a:r>
              <a:rPr lang="hi-IN" sz="3600" b="1" dirty="0" smtClean="0">
                <a:solidFill>
                  <a:schemeClr val="accent3">
                    <a:lumMod val="50000"/>
                  </a:schemeClr>
                </a:solidFill>
              </a:rPr>
              <a:t>उष्ण  कटिबंधीय मत्स्य उत्पादक क्षेत्र </a:t>
            </a:r>
          </a:p>
          <a:p>
            <a:pPr marL="571500" indent="-571500" algn="just">
              <a:buFont typeface="Arial" pitchFamily="34" charset="0"/>
              <a:buChar char="•"/>
            </a:pPr>
            <a:r>
              <a:rPr lang="hi-IN" sz="3600" b="1" dirty="0" smtClean="0">
                <a:solidFill>
                  <a:schemeClr val="accent3">
                    <a:lumMod val="50000"/>
                  </a:schemeClr>
                </a:solidFill>
              </a:rPr>
              <a:t>शीतोष्ण कटिबंधीय मत्स्य उत्पादक क्षेत्र</a:t>
            </a:r>
            <a:r>
              <a:rPr lang="hi-IN" sz="4400" b="1" dirty="0" smtClean="0">
                <a:solidFill>
                  <a:schemeClr val="accent3">
                    <a:lumMod val="50000"/>
                  </a:schemeClr>
                </a:solidFill>
              </a:rPr>
              <a:t>  </a:t>
            </a:r>
            <a:endParaRPr lang="en-US" sz="4400" b="1" dirty="0">
              <a:solidFill>
                <a:schemeClr val="accent3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33804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04" y="21021"/>
            <a:ext cx="9143999" cy="6836979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/>
        </p:spPr>
      </p:pic>
      <p:sp>
        <p:nvSpPr>
          <p:cNvPr id="5" name="TextBox 4"/>
          <p:cNvSpPr txBox="1"/>
          <p:nvPr/>
        </p:nvSpPr>
        <p:spPr>
          <a:xfrm>
            <a:off x="381000" y="2895600"/>
            <a:ext cx="86106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i-IN" sz="4400" b="1" dirty="0" smtClean="0"/>
              <a:t>उष्ण कटिबंधीय मत्स्य उत्पादक क्षेत्र </a:t>
            </a:r>
          </a:p>
          <a:p>
            <a:pPr marL="285750" indent="-285750" algn="just">
              <a:buFont typeface="Arial" pitchFamily="34" charset="0"/>
              <a:buChar char="•"/>
            </a:pPr>
            <a:r>
              <a:rPr lang="hi-IN" sz="3200" b="1" dirty="0" smtClean="0">
                <a:solidFill>
                  <a:schemeClr val="accent3">
                    <a:lumMod val="50000"/>
                  </a:schemeClr>
                </a:solidFill>
              </a:rPr>
              <a:t>हिन्द प्रशांत महासागर क्षेत्र </a:t>
            </a:r>
          </a:p>
          <a:p>
            <a:pPr marL="285750" indent="-285750" algn="just">
              <a:buFont typeface="Arial" pitchFamily="34" charset="0"/>
              <a:buChar char="•"/>
            </a:pPr>
            <a:r>
              <a:rPr lang="hi-IN" sz="3200" b="1" dirty="0" smtClean="0">
                <a:solidFill>
                  <a:schemeClr val="accent3">
                    <a:lumMod val="50000"/>
                  </a:schemeClr>
                </a:solidFill>
              </a:rPr>
              <a:t>मध्य अटलांटिक क्षेत्र </a:t>
            </a:r>
          </a:p>
          <a:p>
            <a:pPr marL="285750" indent="-285750" algn="just">
              <a:buFont typeface="Arial" pitchFamily="34" charset="0"/>
              <a:buChar char="•"/>
            </a:pPr>
            <a:r>
              <a:rPr lang="hi-IN" sz="3200" b="1" dirty="0" smtClean="0">
                <a:solidFill>
                  <a:schemeClr val="accent3">
                    <a:lumMod val="50000"/>
                  </a:schemeClr>
                </a:solidFill>
              </a:rPr>
              <a:t>मध्य प्रशांत महासागरीय पूर्वी क्षेत्र</a:t>
            </a:r>
            <a:r>
              <a:rPr lang="hi-IN" sz="3200" b="1" dirty="0" smtClean="0"/>
              <a:t> </a:t>
            </a:r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1578219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04" y="-26276"/>
            <a:ext cx="9143999" cy="6836979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/>
        </p:spPr>
      </p:pic>
      <p:sp>
        <p:nvSpPr>
          <p:cNvPr id="4" name="TextBox 3"/>
          <p:cNvSpPr txBox="1"/>
          <p:nvPr/>
        </p:nvSpPr>
        <p:spPr>
          <a:xfrm>
            <a:off x="1295400" y="2133600"/>
            <a:ext cx="7620000" cy="42780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i-IN" sz="4400" b="1" dirty="0" smtClean="0"/>
              <a:t>शीतोष्ण </a:t>
            </a:r>
            <a:r>
              <a:rPr lang="hi-IN" sz="4400" b="1" dirty="0"/>
              <a:t>कटिबंधीय मत्स्य उत्पादक </a:t>
            </a:r>
            <a:r>
              <a:rPr lang="hi-IN" sz="4400" b="1" dirty="0" smtClean="0"/>
              <a:t>क्षेत्र</a:t>
            </a:r>
          </a:p>
          <a:p>
            <a:pPr marL="571500" indent="-571500" algn="just">
              <a:buFont typeface="Arial" pitchFamily="34" charset="0"/>
              <a:buChar char="•"/>
            </a:pPr>
            <a:r>
              <a:rPr lang="hi-IN" sz="3200" b="1" dirty="0" smtClean="0">
                <a:solidFill>
                  <a:schemeClr val="accent3">
                    <a:lumMod val="50000"/>
                  </a:schemeClr>
                </a:solidFill>
              </a:rPr>
              <a:t>उत्तरी पश्चिमी यूरोपीय तट क्षेत्र </a:t>
            </a:r>
          </a:p>
          <a:p>
            <a:pPr marL="571500" indent="-571500" algn="just">
              <a:buFont typeface="Arial" pitchFamily="34" charset="0"/>
              <a:buChar char="•"/>
            </a:pPr>
            <a:r>
              <a:rPr lang="hi-IN" sz="3200" b="1" dirty="0" smtClean="0">
                <a:solidFill>
                  <a:schemeClr val="accent3">
                    <a:lumMod val="50000"/>
                  </a:schemeClr>
                </a:solidFill>
              </a:rPr>
              <a:t>उत्तरी अमेरिका का उत्तरी पश्चिमी तट </a:t>
            </a:r>
          </a:p>
          <a:p>
            <a:pPr marL="571500" indent="-571500" algn="just">
              <a:buFont typeface="Arial" pitchFamily="34" charset="0"/>
              <a:buChar char="•"/>
            </a:pPr>
            <a:r>
              <a:rPr lang="hi-IN" sz="3200" b="1" dirty="0">
                <a:solidFill>
                  <a:schemeClr val="accent3">
                    <a:lumMod val="50000"/>
                  </a:schemeClr>
                </a:solidFill>
              </a:rPr>
              <a:t>उत्तरी अमेरिका का उत्तरी </a:t>
            </a:r>
            <a:r>
              <a:rPr lang="hi-IN" sz="3200" b="1" dirty="0" smtClean="0">
                <a:solidFill>
                  <a:schemeClr val="accent3">
                    <a:lumMod val="50000"/>
                  </a:schemeClr>
                </a:solidFill>
              </a:rPr>
              <a:t>पूर्वी  तट</a:t>
            </a:r>
          </a:p>
          <a:p>
            <a:pPr marL="571500" indent="-571500" algn="just">
              <a:buFont typeface="Arial" pitchFamily="34" charset="0"/>
              <a:buChar char="•"/>
            </a:pPr>
            <a:r>
              <a:rPr lang="hi-IN" sz="3200" b="1" dirty="0" smtClean="0">
                <a:solidFill>
                  <a:schemeClr val="accent3">
                    <a:lumMod val="50000"/>
                  </a:schemeClr>
                </a:solidFill>
              </a:rPr>
              <a:t>एशिया का उत्तरी पूर्वी तट </a:t>
            </a:r>
            <a:r>
              <a:rPr lang="hi-IN" sz="4400" dirty="0" smtClean="0"/>
              <a:t> </a:t>
            </a:r>
            <a:endParaRPr lang="hi-IN" sz="4400" dirty="0"/>
          </a:p>
          <a:p>
            <a:pPr marL="571500" indent="-571500" algn="just">
              <a:buFont typeface="Arial" pitchFamily="34" charset="0"/>
              <a:buChar char="•"/>
            </a:pP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15798191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E:\IMG_20230624_17181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982980" y="-1234442"/>
            <a:ext cx="7178041" cy="9144001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381163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3400" y="304800"/>
            <a:ext cx="8077200" cy="6247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i-IN" sz="3600" b="1" dirty="0" smtClean="0">
                <a:solidFill>
                  <a:schemeClr val="accent4">
                    <a:lumMod val="50000"/>
                  </a:schemeClr>
                </a:solidFill>
              </a:rPr>
              <a:t>मत्स्य उत्पादन एवं अंतर्राष्ट्रीय व्यापार</a:t>
            </a:r>
          </a:p>
          <a:p>
            <a:pPr marL="571500" indent="-571500" algn="just">
              <a:buFont typeface="Arial" pitchFamily="34" charset="0"/>
              <a:buChar char="•"/>
            </a:pPr>
            <a:r>
              <a:rPr lang="hi-IN" sz="2800" b="1" dirty="0" smtClean="0">
                <a:solidFill>
                  <a:schemeClr val="accent3">
                    <a:lumMod val="50000"/>
                  </a:schemeClr>
                </a:solidFill>
              </a:rPr>
              <a:t>मछलियों के उपभोग के स्तर का अनुमान इसके उत्पादन से लगाया जा सकता है| 2018 में 178.8 मिलियन टन मत्स्य उत्पादन हुआ|</a:t>
            </a:r>
          </a:p>
          <a:p>
            <a:pPr marL="571500" indent="-571500" algn="just">
              <a:buFont typeface="Arial" pitchFamily="34" charset="0"/>
              <a:buChar char="•"/>
            </a:pPr>
            <a:r>
              <a:rPr lang="hi-IN" sz="2800" b="1" dirty="0" smtClean="0">
                <a:solidFill>
                  <a:schemeClr val="accent3">
                    <a:lumMod val="50000"/>
                  </a:schemeClr>
                </a:solidFill>
              </a:rPr>
              <a:t>मछलियों का उपयोग शीतोष्ण देशों में अधिक होता है|</a:t>
            </a:r>
          </a:p>
          <a:p>
            <a:pPr marL="571500" indent="-571500" algn="just">
              <a:buFont typeface="Arial" pitchFamily="34" charset="0"/>
              <a:buChar char="•"/>
            </a:pPr>
            <a:r>
              <a:rPr lang="hi-IN" sz="2800" b="1" dirty="0" smtClean="0">
                <a:solidFill>
                  <a:schemeClr val="accent3">
                    <a:lumMod val="50000"/>
                  </a:schemeClr>
                </a:solidFill>
              </a:rPr>
              <a:t>मछली का अंतर्राष्ट्रीय व्यापार केवल नाममात्र है क्योंकि अधिकतर मछलियाँ केवल स्थानीय उपभोग के लिए ही पकड़ी जाती हैं|</a:t>
            </a:r>
          </a:p>
          <a:p>
            <a:pPr marL="571500" indent="-571500" algn="just">
              <a:buFont typeface="Arial" pitchFamily="34" charset="0"/>
              <a:buChar char="•"/>
            </a:pPr>
            <a:r>
              <a:rPr lang="hi-IN" sz="2800" b="1" dirty="0" smtClean="0">
                <a:solidFill>
                  <a:schemeClr val="accent3">
                    <a:lumMod val="50000"/>
                  </a:schemeClr>
                </a:solidFill>
              </a:rPr>
              <a:t>चीन, चिली, वियतनाम आदि प्रमुख मत्स्य निर्यातक देश हैं| </a:t>
            </a:r>
          </a:p>
          <a:p>
            <a:pPr marL="571500" indent="-571500" algn="just">
              <a:buFont typeface="Arial" pitchFamily="34" charset="0"/>
              <a:buChar char="•"/>
            </a:pPr>
            <a:r>
              <a:rPr lang="hi-IN" sz="2800" b="1" dirty="0" smtClean="0">
                <a:solidFill>
                  <a:schemeClr val="accent3">
                    <a:lumMod val="50000"/>
                  </a:schemeClr>
                </a:solidFill>
              </a:rPr>
              <a:t>मछलियों के मुख्य आयातक ग्रेट ब्रिटेन, सं.रा.अमेरिका, जर्मनी, फ़्रांस, इटली, स्पेन और पुर्तगाल हैं| </a:t>
            </a:r>
            <a:endParaRPr lang="en-US" sz="2800" b="1" dirty="0">
              <a:solidFill>
                <a:schemeClr val="accent3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92431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11875" y="1828800"/>
            <a:ext cx="78486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itchFamily="34" charset="0"/>
              <a:buChar char="•"/>
            </a:pPr>
            <a:r>
              <a:rPr lang="hi-IN" sz="3600" dirty="0" smtClean="0">
                <a:solidFill>
                  <a:schemeClr val="accent3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+mj-cs"/>
              </a:rPr>
              <a:t>सं.रा. खाद्य एवं कृषि संगठन के अनुसार मत्स्य उपभोग का वैश्विक औसत 20.5 कि.ग्रा. प्रति दिन है|</a:t>
            </a:r>
          </a:p>
          <a:p>
            <a:pPr marL="285750" indent="-285750" algn="just">
              <a:buFont typeface="Arial" pitchFamily="34" charset="0"/>
              <a:buChar char="•"/>
            </a:pPr>
            <a:r>
              <a:rPr lang="hi-IN" sz="3600" dirty="0" smtClean="0">
                <a:solidFill>
                  <a:schemeClr val="accent3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+mj-cs"/>
              </a:rPr>
              <a:t>आइसलैंड में यह प्रति व्यक्ति 249 ग्राम प्रति दिन, मालदीव में 233 ग्राम एवं पुर्तगाल में 156 ग्राम है|  </a:t>
            </a:r>
            <a:endParaRPr lang="en-US" sz="3600" dirty="0">
              <a:solidFill>
                <a:schemeClr val="accent3">
                  <a:lumMod val="50000"/>
                </a:schemeClr>
              </a:solidFill>
              <a:latin typeface="Tahoma" pitchFamily="34" charset="0"/>
              <a:ea typeface="Tahoma" pitchFamily="34" charset="0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5564411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16758405"/>
              </p:ext>
            </p:extLst>
          </p:nvPr>
        </p:nvGraphicFramePr>
        <p:xfrm>
          <a:off x="1524000" y="1397000"/>
          <a:ext cx="6096000" cy="47853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048000"/>
                <a:gridCol w="30480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hi-IN" sz="2400" b="1" dirty="0" smtClean="0">
                          <a:solidFill>
                            <a:schemeClr val="tx1"/>
                          </a:solidFill>
                        </a:rPr>
                        <a:t>देश </a:t>
                      </a:r>
                      <a:endParaRPr lang="en-US" sz="2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i-IN" sz="2400" b="1" dirty="0" smtClean="0"/>
                        <a:t>उत्पादन(मिलियन टन में)  </a:t>
                      </a:r>
                      <a:endParaRPr lang="en-US" sz="24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hi-IN" b="1" dirty="0" smtClean="0"/>
                        <a:t>चीन </a:t>
                      </a:r>
                      <a:endParaRPr lang="en-US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hi-IN" sz="2000" b="1" dirty="0" smtClean="0"/>
                        <a:t>58.8 </a:t>
                      </a:r>
                      <a:endParaRPr lang="en-US" sz="20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hi-IN" b="1" dirty="0" smtClean="0"/>
                        <a:t>भारत </a:t>
                      </a:r>
                      <a:endParaRPr lang="en-US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hi-IN" sz="2000" b="1" dirty="0" smtClean="0"/>
                        <a:t>9.46 </a:t>
                      </a:r>
                      <a:endParaRPr lang="en-US" sz="20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hi-IN" b="1" dirty="0" smtClean="0"/>
                        <a:t>इंडोनेशिया  </a:t>
                      </a:r>
                      <a:endParaRPr lang="en-US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hi-IN" sz="2000" b="1" dirty="0" smtClean="0"/>
                        <a:t>6.10 </a:t>
                      </a:r>
                      <a:endParaRPr lang="en-US" sz="20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hi-IN" b="1" dirty="0" smtClean="0"/>
                        <a:t>पेरू </a:t>
                      </a:r>
                      <a:endParaRPr lang="en-US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hi-IN" sz="2000" b="1" dirty="0" smtClean="0"/>
                        <a:t>5.85 </a:t>
                      </a:r>
                      <a:endParaRPr lang="en-US" sz="20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hi-IN" b="1" dirty="0" smtClean="0"/>
                        <a:t>सं.रा.अमेरिका </a:t>
                      </a:r>
                      <a:endParaRPr lang="en-US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hi-IN" sz="2000" b="1" dirty="0" smtClean="0"/>
                        <a:t>5.36 </a:t>
                      </a:r>
                      <a:endParaRPr lang="en-US" sz="20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hi-IN" b="1" dirty="0" smtClean="0"/>
                        <a:t>वियतनाम </a:t>
                      </a:r>
                      <a:endParaRPr lang="en-US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hi-IN" sz="2000" b="1" dirty="0" smtClean="0"/>
                        <a:t>3.36 </a:t>
                      </a:r>
                      <a:endParaRPr lang="en-US" sz="20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hi-IN" b="1" dirty="0" smtClean="0"/>
                        <a:t>चिली </a:t>
                      </a:r>
                      <a:endParaRPr lang="en-US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hi-IN" sz="2000" b="1" dirty="0" smtClean="0"/>
                        <a:t>5.02 </a:t>
                      </a:r>
                      <a:endParaRPr lang="en-US" sz="20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hi-IN" b="1" dirty="0" smtClean="0"/>
                        <a:t>थाइलैंड </a:t>
                      </a:r>
                      <a:endParaRPr lang="en-US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hi-IN" sz="2000" b="1" dirty="0" smtClean="0"/>
                        <a:t>3.74 </a:t>
                      </a:r>
                      <a:endParaRPr lang="en-US" sz="20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hi-IN" b="1" dirty="0" smtClean="0"/>
                        <a:t>रूस </a:t>
                      </a:r>
                      <a:endParaRPr lang="en-US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hi-IN" sz="2000" b="1" dirty="0" smtClean="0"/>
                        <a:t>3.30 </a:t>
                      </a:r>
                      <a:endParaRPr lang="en-US" sz="20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hi-IN" b="1" dirty="0" smtClean="0"/>
                        <a:t>जापान </a:t>
                      </a:r>
                      <a:endParaRPr lang="en-US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hi-IN" sz="2000" b="1" dirty="0" smtClean="0"/>
                        <a:t>4.81 </a:t>
                      </a:r>
                      <a:endParaRPr lang="en-US" sz="20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381000" y="381000"/>
            <a:ext cx="8458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i-IN" sz="4000" b="1" dirty="0" smtClean="0">
                <a:latin typeface="Times New Roman" pitchFamily="18" charset="0"/>
                <a:ea typeface="Tahoma" pitchFamily="34" charset="0"/>
                <a:cs typeface="Times New Roman" pitchFamily="18" charset="0"/>
              </a:rPr>
              <a:t>विश्व मत्स्य उत्पादन </a:t>
            </a:r>
            <a:endParaRPr lang="en-US" sz="4000" b="1" dirty="0">
              <a:latin typeface="Times New Roman" pitchFamily="18" charset="0"/>
              <a:ea typeface="Tahoma" pitchFamily="34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524000" y="6248400"/>
            <a:ext cx="6096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i-IN" b="1" dirty="0" smtClean="0">
                <a:latin typeface="Times New Roman" pitchFamily="18" charset="0"/>
                <a:cs typeface="Times New Roman" pitchFamily="18" charset="0"/>
              </a:rPr>
              <a:t>स्रोत: सं.रा. खाद्य एवं कृषि संगठन, 2021 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337547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19384511"/>
              </p:ext>
            </p:extLst>
          </p:nvPr>
        </p:nvGraphicFramePr>
        <p:xfrm>
          <a:off x="1143000" y="1066800"/>
          <a:ext cx="6934200" cy="4572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1447800" y="5638800"/>
            <a:ext cx="6248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i-IN" b="1" dirty="0">
                <a:latin typeface="Times New Roman" pitchFamily="18" charset="0"/>
                <a:cs typeface="Times New Roman" pitchFamily="18" charset="0"/>
              </a:rPr>
              <a:t>स्रोत: सं.रा. खाद्य एवं कृषि संगठन, 2021 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52400" y="304800"/>
            <a:ext cx="8839200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i-IN" sz="4400" b="1" dirty="0">
                <a:latin typeface="Times New Roman" pitchFamily="18" charset="0"/>
                <a:ea typeface="Tahoma" pitchFamily="34" charset="0"/>
                <a:cs typeface="Times New Roman" pitchFamily="18" charset="0"/>
              </a:rPr>
              <a:t>विश्व मत्स्य उत्पादन </a:t>
            </a:r>
            <a:endParaRPr lang="en-US" sz="4400" b="1" dirty="0">
              <a:latin typeface="Times New Roman" pitchFamily="18" charset="0"/>
              <a:ea typeface="Tahoma" pitchFamily="34" charset="0"/>
              <a:cs typeface="Times New Roman" pitchFamily="18" charset="0"/>
            </a:endParaRPr>
          </a:p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001813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el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476</TotalTime>
  <Words>402</Words>
  <Application>Microsoft Office PowerPoint</Application>
  <PresentationFormat>On-screen Show (4:3)</PresentationFormat>
  <Paragraphs>69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Oriel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PC</dc:creator>
  <cp:lastModifiedBy>pc</cp:lastModifiedBy>
  <cp:revision>35</cp:revision>
  <dcterms:created xsi:type="dcterms:W3CDTF">2023-06-24T04:27:12Z</dcterms:created>
  <dcterms:modified xsi:type="dcterms:W3CDTF">2025-04-02T05:28:58Z</dcterms:modified>
</cp:coreProperties>
</file>