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63" r:id="rId4"/>
    <p:sldId id="257" r:id="rId5"/>
    <p:sldId id="264" r:id="rId6"/>
    <p:sldId id="259" r:id="rId7"/>
    <p:sldId id="265" r:id="rId8"/>
    <p:sldId id="260" r:id="rId9"/>
    <p:sldId id="266" r:id="rId10"/>
    <p:sldId id="261" r:id="rId11"/>
    <p:sldId id="262"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756" y="-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3/20/2025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3/20/2025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3/20/2025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3/20/2025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3/20/2025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3/20/2025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3/20/2025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3/20/2025</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5.jpeg"/><Relationship Id="rId2" Type="http://schemas.openxmlformats.org/officeDocument/2006/relationships/hyperlink" Target="http://images.google.co.in/imgres?imgurl=http://www.esa.int/images/camion,1.jpg&amp;imgrefurl=http://www.esa.int/esaNA/ESAG130VMOC_egnos_3.html&amp;h=277&amp;w=400&amp;sz=25&amp;hl=en&amp;start=5&amp;tbnid=L01RBJ4iWuy5hM:&amp;tbnh=86&amp;tbnw=124&amp;prev=/images?q=Land+transport&amp;gbv=2&amp;svnum=10&amp;hl=en" TargetMode="External"/><Relationship Id="rId1" Type="http://schemas.openxmlformats.org/officeDocument/2006/relationships/slideLayout" Target="../slideLayouts/slideLayout7.xml"/><Relationship Id="rId6" Type="http://schemas.openxmlformats.org/officeDocument/2006/relationships/hyperlink" Target="http://images.google.co.in/imgres?imgurl=http://www.mdcr.cz/NR/rdonlyres/FE715F66-7F0F-49AB-BE4C-6931100AADC8/0/7.jpg&amp;imgrefurl=http://www.mdcr.cz/en/Water+Transport/&amp;h=151&amp;w=200&amp;sz=11&amp;hl=en&amp;start=1&amp;tbnid=wtVyk3WK27QdeM:&amp;tbnh=79&amp;tbnw=104&amp;prev=/images?q=water+transport&amp;gbv=2&amp;svnum=10&amp;hl=en" TargetMode="External"/><Relationship Id="rId5" Type="http://schemas.openxmlformats.org/officeDocument/2006/relationships/image" Target="../media/image4.jpeg"/><Relationship Id="rId4" Type="http://schemas.openxmlformats.org/officeDocument/2006/relationships/hyperlink" Target="http://images.google.co.in/imgres?imgurl=http://www.khi.co.jp/sharyo/pro_final/train/mrt.jpg&amp;imgrefurl=http://www.khi.co.jp/sharyo/pro_final/pro_c751b_e.html&amp;h=330&amp;w=470&amp;sz=38&amp;hl=en&amp;start=2&amp;tbnid=MZdsfh9ooxTilM:&amp;tbnh=91&amp;tbnw=129&amp;prev=/images?q=Land+transport&amp;gbv=2&amp;svnum=10&amp;hl=en"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600200"/>
            <a:ext cx="7766936" cy="1646302"/>
          </a:xfrm>
        </p:spPr>
        <p:txBody>
          <a:bodyPr/>
          <a:lstStyle/>
          <a:p>
            <a:pPr algn="ctr"/>
            <a:r>
              <a:rPr lang="hi-IN" b="1" dirty="0" smtClean="0">
                <a:solidFill>
                  <a:schemeClr val="accent2"/>
                </a:solidFill>
              </a:rPr>
              <a:t>मानव की आर्थिक क्रियाएँ</a:t>
            </a:r>
            <a:r>
              <a:rPr lang="hi-IN" dirty="0" smtClean="0">
                <a:solidFill>
                  <a:schemeClr val="accent2"/>
                </a:solidFill>
              </a:rPr>
              <a:t> </a:t>
            </a:r>
            <a:endParaRPr lang="en-US" dirty="0">
              <a:solidFill>
                <a:schemeClr val="accent2"/>
              </a:solidFill>
            </a:endParaRPr>
          </a:p>
        </p:txBody>
      </p:sp>
    </p:spTree>
    <p:extLst>
      <p:ext uri="{BB962C8B-B14F-4D97-AF65-F5344CB8AC3E}">
        <p14:creationId xmlns:p14="http://schemas.microsoft.com/office/powerpoint/2010/main" val="19905443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04800"/>
            <a:ext cx="8382000" cy="6032421"/>
          </a:xfrm>
          <a:prstGeom prst="rect">
            <a:avLst/>
          </a:prstGeom>
          <a:noFill/>
        </p:spPr>
        <p:txBody>
          <a:bodyPr wrap="square" rtlCol="0">
            <a:spAutoFit/>
          </a:bodyPr>
          <a:lstStyle/>
          <a:p>
            <a:pPr algn="just"/>
            <a:r>
              <a:rPr lang="hi-IN" dirty="0" smtClean="0"/>
              <a:t>	</a:t>
            </a:r>
            <a:r>
              <a:rPr lang="hi-IN" sz="2800" dirty="0" smtClean="0">
                <a:solidFill>
                  <a:schemeClr val="accent2">
                    <a:lumMod val="75000"/>
                  </a:schemeClr>
                </a:solidFill>
              </a:rPr>
              <a:t>मनुष्य अपने जीवन यापन के लिए कुछ क्रियाएँ करता है जिनमें अर्थ का उद्देश्य निहित होता है अर्थात आय की प्राप्ति हेतु मनुष्य द्वारा किये गए कार्य आर्थिक कार्य कहलाते हैं| </a:t>
            </a:r>
          </a:p>
          <a:p>
            <a:pPr algn="just"/>
            <a:r>
              <a:rPr lang="hi-IN" sz="2800" dirty="0">
                <a:solidFill>
                  <a:schemeClr val="accent2">
                    <a:lumMod val="75000"/>
                  </a:schemeClr>
                </a:solidFill>
              </a:rPr>
              <a:t>	</a:t>
            </a:r>
            <a:r>
              <a:rPr lang="hi-IN" sz="2800" dirty="0" smtClean="0">
                <a:solidFill>
                  <a:schemeClr val="accent2">
                    <a:lumMod val="75000"/>
                  </a:schemeClr>
                </a:solidFill>
              </a:rPr>
              <a:t>आर्थिक कार्यों को निम्न श्रेणियों में बांटा जाता है|</a:t>
            </a:r>
          </a:p>
          <a:p>
            <a:pPr marL="342900" indent="-342900" algn="just">
              <a:lnSpc>
                <a:spcPct val="150000"/>
              </a:lnSpc>
              <a:buFont typeface="+mj-lt"/>
              <a:buAutoNum type="arabicPeriod"/>
            </a:pPr>
            <a:r>
              <a:rPr lang="hi-IN" sz="2800" b="1" dirty="0" smtClean="0">
                <a:solidFill>
                  <a:schemeClr val="accent2">
                    <a:lumMod val="75000"/>
                  </a:schemeClr>
                </a:solidFill>
              </a:rPr>
              <a:t>प्राथमिक उत्पादन सम्बन्धी क्रियाएं </a:t>
            </a:r>
          </a:p>
          <a:p>
            <a:pPr marL="342900" indent="-342900" algn="just">
              <a:lnSpc>
                <a:spcPct val="150000"/>
              </a:lnSpc>
              <a:buFont typeface="+mj-lt"/>
              <a:buAutoNum type="arabicPeriod"/>
            </a:pPr>
            <a:r>
              <a:rPr lang="hi-IN" sz="2800" b="1" dirty="0" smtClean="0">
                <a:solidFill>
                  <a:schemeClr val="accent2">
                    <a:lumMod val="75000"/>
                  </a:schemeClr>
                </a:solidFill>
              </a:rPr>
              <a:t>द्वितीयक उत्पादन सम्बन्धी क्रियाएँ </a:t>
            </a:r>
          </a:p>
          <a:p>
            <a:pPr marL="342900" indent="-342900" algn="just">
              <a:lnSpc>
                <a:spcPct val="150000"/>
              </a:lnSpc>
              <a:buFont typeface="+mj-lt"/>
              <a:buAutoNum type="arabicPeriod"/>
            </a:pPr>
            <a:r>
              <a:rPr lang="hi-IN" sz="2800" b="1" dirty="0">
                <a:solidFill>
                  <a:schemeClr val="accent2">
                    <a:lumMod val="75000"/>
                  </a:schemeClr>
                </a:solidFill>
              </a:rPr>
              <a:t>तृतीयक</a:t>
            </a:r>
            <a:r>
              <a:rPr lang="hi-IN" sz="2800" b="1" dirty="0" smtClean="0">
                <a:solidFill>
                  <a:schemeClr val="accent2">
                    <a:lumMod val="75000"/>
                  </a:schemeClr>
                </a:solidFill>
              </a:rPr>
              <a:t> </a:t>
            </a:r>
            <a:r>
              <a:rPr lang="hi-IN" sz="2800" b="1" dirty="0">
                <a:solidFill>
                  <a:schemeClr val="accent2">
                    <a:lumMod val="75000"/>
                  </a:schemeClr>
                </a:solidFill>
              </a:rPr>
              <a:t>उत्पादन सम्बन्धी </a:t>
            </a:r>
            <a:r>
              <a:rPr lang="hi-IN" sz="2800" b="1" dirty="0" smtClean="0">
                <a:solidFill>
                  <a:schemeClr val="accent2">
                    <a:lumMod val="75000"/>
                  </a:schemeClr>
                </a:solidFill>
              </a:rPr>
              <a:t>क्रियाएँ</a:t>
            </a:r>
          </a:p>
          <a:p>
            <a:pPr marL="342900" indent="-342900" algn="just">
              <a:lnSpc>
                <a:spcPct val="150000"/>
              </a:lnSpc>
              <a:buFont typeface="+mj-lt"/>
              <a:buAutoNum type="arabicPeriod"/>
            </a:pPr>
            <a:r>
              <a:rPr lang="hi-IN" sz="2800" b="1" dirty="0" smtClean="0">
                <a:solidFill>
                  <a:schemeClr val="accent2">
                    <a:lumMod val="75000"/>
                  </a:schemeClr>
                </a:solidFill>
              </a:rPr>
              <a:t>चतुर्थक क्रियाएं </a:t>
            </a:r>
          </a:p>
          <a:p>
            <a:pPr marL="342900" indent="-342900" algn="just">
              <a:lnSpc>
                <a:spcPct val="150000"/>
              </a:lnSpc>
              <a:buFont typeface="+mj-lt"/>
              <a:buAutoNum type="arabicPeriod"/>
            </a:pPr>
            <a:r>
              <a:rPr lang="hi-IN" sz="2800" b="1" dirty="0" smtClean="0">
                <a:solidFill>
                  <a:schemeClr val="accent2">
                    <a:lumMod val="75000"/>
                  </a:schemeClr>
                </a:solidFill>
              </a:rPr>
              <a:t>पंचमक क्रियाएं</a:t>
            </a:r>
            <a:r>
              <a:rPr lang="hi-IN" sz="2800" dirty="0" smtClean="0"/>
              <a:t>  </a:t>
            </a:r>
            <a:endParaRPr lang="hi-IN" sz="2800" dirty="0"/>
          </a:p>
          <a:p>
            <a:pPr marL="342900" indent="-342900" algn="just">
              <a:buFont typeface="+mj-lt"/>
              <a:buAutoNum type="arabicPeriod"/>
            </a:pPr>
            <a:endParaRPr lang="hi-IN" dirty="0" smtClean="0"/>
          </a:p>
          <a:p>
            <a:pPr algn="just"/>
            <a:endParaRPr lang="en-US" dirty="0"/>
          </a:p>
        </p:txBody>
      </p:sp>
    </p:spTree>
    <p:extLst>
      <p:ext uri="{BB962C8B-B14F-4D97-AF65-F5344CB8AC3E}">
        <p14:creationId xmlns:p14="http://schemas.microsoft.com/office/powerpoint/2010/main" val="24765803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PC\Downloads\Primary-Sector-Agricultu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754834"/>
            <a:ext cx="8305800" cy="51887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53657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hi-IN" sz="4000" b="1" dirty="0">
                <a:solidFill>
                  <a:schemeClr val="accent2">
                    <a:lumMod val="75000"/>
                  </a:schemeClr>
                </a:solidFill>
              </a:rPr>
              <a:t>प्राथमिक उत्पादन सम्बन्धी क्रियाएं </a:t>
            </a:r>
            <a:br>
              <a:rPr lang="hi-IN" sz="4000" b="1" dirty="0">
                <a:solidFill>
                  <a:schemeClr val="accent2">
                    <a:lumMod val="75000"/>
                  </a:schemeClr>
                </a:solidFill>
              </a:rPr>
            </a:br>
            <a:endParaRPr lang="en-US" sz="4000" dirty="0"/>
          </a:p>
        </p:txBody>
      </p:sp>
      <p:sp>
        <p:nvSpPr>
          <p:cNvPr id="3" name="Content Placeholder 2"/>
          <p:cNvSpPr>
            <a:spLocks noGrp="1"/>
          </p:cNvSpPr>
          <p:nvPr>
            <p:ph idx="1"/>
          </p:nvPr>
        </p:nvSpPr>
        <p:spPr/>
        <p:txBody>
          <a:bodyPr/>
          <a:lstStyle/>
          <a:p>
            <a:pPr algn="just"/>
            <a:r>
              <a:rPr lang="hi-IN" sz="2800" dirty="0" smtClean="0">
                <a:solidFill>
                  <a:schemeClr val="accent2">
                    <a:lumMod val="75000"/>
                  </a:schemeClr>
                </a:solidFill>
              </a:rPr>
              <a:t>इनमें प्राकृतिक संसाधनों का प्रत्यक्ष उपयोग करते हैं| जैसे मिट्टी में कृषि, जल में मत्स्य पालन, भूगर्भ से खनन आदि|</a:t>
            </a:r>
          </a:p>
          <a:p>
            <a:pPr algn="just"/>
            <a:r>
              <a:rPr lang="hi-IN" sz="2800" dirty="0" smtClean="0">
                <a:solidFill>
                  <a:schemeClr val="accent2">
                    <a:lumMod val="75000"/>
                  </a:schemeClr>
                </a:solidFill>
              </a:rPr>
              <a:t>प्रकृति प्रदत्त संसाधनों का मौलिक उपयोग किया जाता है|</a:t>
            </a:r>
          </a:p>
          <a:p>
            <a:pPr algn="just"/>
            <a:r>
              <a:rPr lang="hi-IN" sz="2800" dirty="0" smtClean="0">
                <a:solidFill>
                  <a:schemeClr val="accent2">
                    <a:lumMod val="75000"/>
                  </a:schemeClr>
                </a:solidFill>
              </a:rPr>
              <a:t>इन क्रियाओं में संलग्न श्रमिक ‘लाल कॉलर श्रमिक’ कहलाते हैं|</a:t>
            </a:r>
            <a:r>
              <a:rPr lang="hi-IN" dirty="0" smtClean="0"/>
              <a:t> </a:t>
            </a:r>
            <a:endParaRPr lang="en-US" dirty="0"/>
          </a:p>
        </p:txBody>
      </p:sp>
    </p:spTree>
    <p:extLst>
      <p:ext uri="{BB962C8B-B14F-4D97-AF65-F5344CB8AC3E}">
        <p14:creationId xmlns:p14="http://schemas.microsoft.com/office/powerpoint/2010/main" val="379291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1238250"/>
            <a:ext cx="6096000" cy="440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59769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hi-IN" sz="4000" b="1" dirty="0">
                <a:solidFill>
                  <a:schemeClr val="accent2">
                    <a:lumMod val="75000"/>
                  </a:schemeClr>
                </a:solidFill>
              </a:rPr>
              <a:t>द्वितीयक उत्पादन सम्बन्धी क्रियाएँ</a:t>
            </a:r>
            <a:endParaRPr lang="en-US" sz="4000" dirty="0"/>
          </a:p>
        </p:txBody>
      </p:sp>
      <p:sp>
        <p:nvSpPr>
          <p:cNvPr id="3" name="Content Placeholder 2"/>
          <p:cNvSpPr>
            <a:spLocks noGrp="1"/>
          </p:cNvSpPr>
          <p:nvPr>
            <p:ph idx="1"/>
          </p:nvPr>
        </p:nvSpPr>
        <p:spPr>
          <a:xfrm>
            <a:off x="685800" y="1676400"/>
            <a:ext cx="8596668" cy="3880773"/>
          </a:xfrm>
        </p:spPr>
        <p:txBody>
          <a:bodyPr>
            <a:normAutofit/>
          </a:bodyPr>
          <a:lstStyle/>
          <a:p>
            <a:pPr algn="just"/>
            <a:r>
              <a:rPr lang="hi-IN" sz="2800" dirty="0" smtClean="0">
                <a:solidFill>
                  <a:schemeClr val="accent2">
                    <a:lumMod val="50000"/>
                  </a:schemeClr>
                </a:solidFill>
              </a:rPr>
              <a:t>इन क्रियाओं के अंतर्गत प्रकृति प्रदत्त संसाधनों का सीधा उपयोग नहीं किया जाता बल्कि उन्हें परिष्कृत/रूप परिवर्तित कर उपयोग में लाते हैं| इससे उनके मूल्य में वृद्धि होती है| जैसे गेहूं से आटा, गन्ने से चीनी, कपास से सूती वस्त्र बनाना </a:t>
            </a:r>
          </a:p>
          <a:p>
            <a:pPr algn="just"/>
            <a:r>
              <a:rPr lang="hi-IN" sz="2800" dirty="0" smtClean="0">
                <a:solidFill>
                  <a:schemeClr val="accent2">
                    <a:lumMod val="50000"/>
                  </a:schemeClr>
                </a:solidFill>
              </a:rPr>
              <a:t>इसके अंतर्गत समस्त निर्माणी उद्योग आते हैं|</a:t>
            </a:r>
          </a:p>
          <a:p>
            <a:pPr algn="just"/>
            <a:r>
              <a:rPr lang="hi-IN" sz="2800" dirty="0" smtClean="0">
                <a:solidFill>
                  <a:schemeClr val="accent2">
                    <a:lumMod val="50000"/>
                  </a:schemeClr>
                </a:solidFill>
              </a:rPr>
              <a:t>इन क्रियाओं में संलग्न श्रमिक ‘नीला कॉलर श्रमिक’ कहलाते हैं|</a:t>
            </a:r>
          </a:p>
          <a:p>
            <a:pPr marL="0" indent="0">
              <a:buNone/>
            </a:pPr>
            <a:r>
              <a:rPr lang="hi-IN" dirty="0" smtClean="0"/>
              <a:t> </a:t>
            </a:r>
          </a:p>
          <a:p>
            <a:endParaRPr lang="en-US" dirty="0"/>
          </a:p>
        </p:txBody>
      </p:sp>
    </p:spTree>
    <p:extLst>
      <p:ext uri="{BB962C8B-B14F-4D97-AF65-F5344CB8AC3E}">
        <p14:creationId xmlns:p14="http://schemas.microsoft.com/office/powerpoint/2010/main" val="24147341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amion,1">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1295400" y="533400"/>
            <a:ext cx="3200400" cy="2362200"/>
          </a:xfrm>
          <a:prstGeom prst="rect">
            <a:avLst/>
          </a:prstGeom>
        </p:spPr>
      </p:pic>
      <p:pic>
        <p:nvPicPr>
          <p:cNvPr id="5" name="Picture 4" descr="mrt">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a:xfrm>
            <a:off x="5486400" y="609600"/>
            <a:ext cx="3276600" cy="2286000"/>
          </a:xfrm>
          <a:prstGeom prst="rect">
            <a:avLst/>
          </a:prstGeom>
        </p:spPr>
      </p:pic>
      <p:pic>
        <p:nvPicPr>
          <p:cNvPr id="6" name="Picture 8" descr="7">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05200" y="3886200"/>
            <a:ext cx="29718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99611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hi-IN" sz="4000" b="1" dirty="0">
                <a:solidFill>
                  <a:schemeClr val="accent2">
                    <a:lumMod val="75000"/>
                  </a:schemeClr>
                </a:solidFill>
              </a:rPr>
              <a:t>तृतीयक उत्पादन सम्बन्धी क्रियाएँ</a:t>
            </a:r>
            <a:br>
              <a:rPr lang="hi-IN" sz="4000" b="1" dirty="0">
                <a:solidFill>
                  <a:schemeClr val="accent2">
                    <a:lumMod val="75000"/>
                  </a:schemeClr>
                </a:solidFill>
              </a:rPr>
            </a:br>
            <a:endParaRPr lang="en-US" sz="4000" dirty="0"/>
          </a:p>
        </p:txBody>
      </p:sp>
      <p:sp>
        <p:nvSpPr>
          <p:cNvPr id="3" name="Content Placeholder 2"/>
          <p:cNvSpPr>
            <a:spLocks noGrp="1"/>
          </p:cNvSpPr>
          <p:nvPr>
            <p:ph idx="1"/>
          </p:nvPr>
        </p:nvSpPr>
        <p:spPr>
          <a:xfrm>
            <a:off x="685800" y="1828800"/>
            <a:ext cx="8596668" cy="3880773"/>
          </a:xfrm>
        </p:spPr>
        <p:txBody>
          <a:bodyPr>
            <a:normAutofit/>
          </a:bodyPr>
          <a:lstStyle/>
          <a:p>
            <a:pPr algn="just"/>
            <a:r>
              <a:rPr lang="hi-IN" sz="2800" dirty="0" smtClean="0">
                <a:solidFill>
                  <a:schemeClr val="accent2">
                    <a:lumMod val="50000"/>
                  </a:schemeClr>
                </a:solidFill>
              </a:rPr>
              <a:t>इसके अंतर्गत वे समस्त क्रियाएं सम्मिलित हैं जो प्राथमिक एवं द्वितीयक उत्पादन की वस्तुओं को उपभोक्ता तक पहुंचाती हैं|</a:t>
            </a:r>
          </a:p>
          <a:p>
            <a:pPr algn="just"/>
            <a:r>
              <a:rPr lang="hi-IN" sz="2800" dirty="0" smtClean="0">
                <a:solidFill>
                  <a:schemeClr val="accent2">
                    <a:lumMod val="50000"/>
                  </a:schemeClr>
                </a:solidFill>
              </a:rPr>
              <a:t>इन क्रियाओं के अंतर्गत वस्तुओं का स्थानांतरण, संचार, संवादवाहन, वितरण सम्मिलित है| </a:t>
            </a:r>
          </a:p>
          <a:p>
            <a:pPr algn="just"/>
            <a:r>
              <a:rPr lang="hi-IN" sz="2800" dirty="0" smtClean="0">
                <a:solidFill>
                  <a:schemeClr val="accent2">
                    <a:lumMod val="50000"/>
                  </a:schemeClr>
                </a:solidFill>
              </a:rPr>
              <a:t>इस समूह के व्यक्ति ‘गुलाबी कॉलर श्रमिक’ कहलाते हैं|</a:t>
            </a:r>
            <a:endParaRPr lang="en-US" sz="2800" dirty="0">
              <a:solidFill>
                <a:schemeClr val="accent2">
                  <a:lumMod val="50000"/>
                </a:schemeClr>
              </a:solidFill>
            </a:endParaRPr>
          </a:p>
        </p:txBody>
      </p:sp>
    </p:spTree>
    <p:extLst>
      <p:ext uri="{BB962C8B-B14F-4D97-AF65-F5344CB8AC3E}">
        <p14:creationId xmlns:p14="http://schemas.microsoft.com/office/powerpoint/2010/main" val="30309512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219200"/>
            <a:ext cx="61722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752600" y="4572000"/>
            <a:ext cx="2933700" cy="6096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22524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hi-IN" sz="4000" b="1" dirty="0">
                <a:solidFill>
                  <a:schemeClr val="accent2">
                    <a:lumMod val="75000"/>
                  </a:schemeClr>
                </a:solidFill>
              </a:rPr>
              <a:t>चतुर्थक क्रियाएं </a:t>
            </a:r>
            <a:br>
              <a:rPr lang="hi-IN" sz="4000" b="1" dirty="0">
                <a:solidFill>
                  <a:schemeClr val="accent2">
                    <a:lumMod val="75000"/>
                  </a:schemeClr>
                </a:solidFill>
              </a:rPr>
            </a:br>
            <a:endParaRPr lang="en-US" sz="4000" dirty="0"/>
          </a:p>
        </p:txBody>
      </p:sp>
      <p:sp>
        <p:nvSpPr>
          <p:cNvPr id="3" name="Content Placeholder 2"/>
          <p:cNvSpPr>
            <a:spLocks noGrp="1"/>
          </p:cNvSpPr>
          <p:nvPr>
            <p:ph idx="1"/>
          </p:nvPr>
        </p:nvSpPr>
        <p:spPr>
          <a:xfrm>
            <a:off x="685800" y="1752600"/>
            <a:ext cx="8596668" cy="3880773"/>
          </a:xfrm>
        </p:spPr>
        <p:txBody>
          <a:bodyPr/>
          <a:lstStyle/>
          <a:p>
            <a:pPr algn="just"/>
            <a:r>
              <a:rPr lang="hi-IN" sz="2800" dirty="0">
                <a:solidFill>
                  <a:schemeClr val="accent2">
                    <a:lumMod val="75000"/>
                  </a:schemeClr>
                </a:solidFill>
              </a:rPr>
              <a:t>चतुर्थक क्रियाएं </a:t>
            </a:r>
            <a:r>
              <a:rPr lang="hi-IN" sz="2800" dirty="0" smtClean="0">
                <a:solidFill>
                  <a:schemeClr val="accent2">
                    <a:lumMod val="75000"/>
                  </a:schemeClr>
                </a:solidFill>
              </a:rPr>
              <a:t>सेवा कार्य से सम्बंधित हैं| जैसे स्वास्थ्य, शिक्षा, मनोरंजन आदि|</a:t>
            </a:r>
          </a:p>
          <a:p>
            <a:pPr algn="just"/>
            <a:r>
              <a:rPr lang="hi-IN" sz="2800" dirty="0" smtClean="0">
                <a:solidFill>
                  <a:schemeClr val="accent2">
                    <a:lumMod val="75000"/>
                  </a:schemeClr>
                </a:solidFill>
              </a:rPr>
              <a:t>सभी चतुर्थक क्रियाएं विशेषीकृत वातावरण में सम्पादित होती हैं| जैसे स्कूल, थियेटर, अस्पताल आदि| </a:t>
            </a:r>
          </a:p>
          <a:p>
            <a:pPr algn="just"/>
            <a:r>
              <a:rPr lang="hi-IN" sz="2800" dirty="0" smtClean="0">
                <a:solidFill>
                  <a:schemeClr val="accent2">
                    <a:lumMod val="75000"/>
                  </a:schemeClr>
                </a:solidFill>
              </a:rPr>
              <a:t>इस समूह के व्यक्तियों को ‘सफ़ेद कॉलर श्रमिक’ कहते हैं|</a:t>
            </a:r>
          </a:p>
          <a:p>
            <a:pPr algn="just"/>
            <a:endParaRPr lang="hi-IN" dirty="0" smtClean="0">
              <a:solidFill>
                <a:schemeClr val="accent2">
                  <a:lumMod val="75000"/>
                </a:schemeClr>
              </a:solidFill>
            </a:endParaRPr>
          </a:p>
          <a:p>
            <a:pPr algn="just"/>
            <a:endParaRPr lang="hi-IN" dirty="0">
              <a:solidFill>
                <a:schemeClr val="accent2">
                  <a:lumMod val="75000"/>
                </a:schemeClr>
              </a:solidFill>
            </a:endParaRPr>
          </a:p>
          <a:p>
            <a:pPr algn="just"/>
            <a:endParaRPr lang="en-US" dirty="0"/>
          </a:p>
        </p:txBody>
      </p:sp>
    </p:spTree>
    <p:extLst>
      <p:ext uri="{BB962C8B-B14F-4D97-AF65-F5344CB8AC3E}">
        <p14:creationId xmlns:p14="http://schemas.microsoft.com/office/powerpoint/2010/main" val="8116207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hi-IN" sz="4000" b="1" dirty="0">
                <a:solidFill>
                  <a:schemeClr val="accent2">
                    <a:lumMod val="75000"/>
                  </a:schemeClr>
                </a:solidFill>
              </a:rPr>
              <a:t>पंचमक क्रियाएं</a:t>
            </a:r>
            <a:endParaRPr lang="en-US" sz="4000" dirty="0"/>
          </a:p>
        </p:txBody>
      </p:sp>
      <p:sp>
        <p:nvSpPr>
          <p:cNvPr id="3" name="Content Placeholder 2"/>
          <p:cNvSpPr>
            <a:spLocks noGrp="1"/>
          </p:cNvSpPr>
          <p:nvPr>
            <p:ph idx="1"/>
          </p:nvPr>
        </p:nvSpPr>
        <p:spPr>
          <a:xfrm>
            <a:off x="685800" y="1828800"/>
            <a:ext cx="8596668" cy="3880773"/>
          </a:xfrm>
        </p:spPr>
        <p:txBody>
          <a:bodyPr/>
          <a:lstStyle/>
          <a:p>
            <a:pPr algn="just"/>
            <a:r>
              <a:rPr lang="hi-IN" sz="2400" dirty="0" smtClean="0">
                <a:solidFill>
                  <a:schemeClr val="accent2">
                    <a:lumMod val="75000"/>
                  </a:schemeClr>
                </a:solidFill>
              </a:rPr>
              <a:t>अन्य क्रियाओं की तुलना में पंचमक क्रियायें बहुत ही प्रतिबंधित आकार में होती हैं|</a:t>
            </a:r>
          </a:p>
          <a:p>
            <a:pPr algn="just"/>
            <a:r>
              <a:rPr lang="hi-IN" sz="2400" dirty="0" smtClean="0">
                <a:solidFill>
                  <a:schemeClr val="accent2">
                    <a:lumMod val="75000"/>
                  </a:schemeClr>
                </a:solidFill>
              </a:rPr>
              <a:t>इस समूह में कार्यरत व्यक्ति मुख्या कार्यकारी अधिकारी, राजकीय अधिकारी य निजी सेवाओं के सर्वोच्च अधिकारी होते हैं| जैसे शोध वैज्ञानिक, विधि अधिकारी, वित्तीय सलाहकार आदि|</a:t>
            </a:r>
          </a:p>
          <a:p>
            <a:pPr algn="just"/>
            <a:r>
              <a:rPr lang="hi-IN" sz="2400" dirty="0" smtClean="0">
                <a:solidFill>
                  <a:schemeClr val="accent2">
                    <a:lumMod val="75000"/>
                  </a:schemeClr>
                </a:solidFill>
              </a:rPr>
              <a:t>ये क्रियाएँ अधिकांशतः बड़े नगरीय केन्द्रों में सम्पादित होती हैं|</a:t>
            </a:r>
          </a:p>
          <a:p>
            <a:pPr algn="just"/>
            <a:r>
              <a:rPr lang="hi-IN" sz="2400" dirty="0">
                <a:solidFill>
                  <a:schemeClr val="accent2">
                    <a:lumMod val="75000"/>
                  </a:schemeClr>
                </a:solidFill>
              </a:rPr>
              <a:t>इस समूह के व्यक्तियों को </a:t>
            </a:r>
            <a:r>
              <a:rPr lang="hi-IN" sz="2400" dirty="0" smtClean="0">
                <a:solidFill>
                  <a:schemeClr val="accent2">
                    <a:lumMod val="75000"/>
                  </a:schemeClr>
                </a:solidFill>
              </a:rPr>
              <a:t>‘सुनहरी </a:t>
            </a:r>
            <a:r>
              <a:rPr lang="hi-IN" sz="2400" dirty="0">
                <a:solidFill>
                  <a:schemeClr val="accent2">
                    <a:lumMod val="75000"/>
                  </a:schemeClr>
                </a:solidFill>
              </a:rPr>
              <a:t>कॉलर श्रमिक’ कहते हैं|</a:t>
            </a:r>
          </a:p>
          <a:p>
            <a:pPr marL="0" indent="0" algn="just">
              <a:buNone/>
            </a:pPr>
            <a:r>
              <a:rPr lang="hi-IN" dirty="0" smtClean="0"/>
              <a:t> </a:t>
            </a:r>
            <a:endParaRPr lang="en-US" dirty="0"/>
          </a:p>
        </p:txBody>
      </p:sp>
    </p:spTree>
    <p:extLst>
      <p:ext uri="{BB962C8B-B14F-4D97-AF65-F5344CB8AC3E}">
        <p14:creationId xmlns:p14="http://schemas.microsoft.com/office/powerpoint/2010/main" val="2324959826"/>
      </p:ext>
    </p:extLst>
  </p:cSld>
  <p:clrMapOvr>
    <a:masterClrMapping/>
  </p:clrMapOvr>
  <p:timing>
    <p:tnLst>
      <p:par>
        <p:cTn id="1" dur="indefinite" restart="never" nodeType="tmRoot"/>
      </p:par>
    </p:tnLst>
  </p:timing>
</p:sld>
</file>

<file path=ppt/theme/theme1.xml><?xml version="1.0" encoding="utf-8"?>
<a:theme xmlns:a="http://schemas.openxmlformats.org/drawingml/2006/main" name="Theme1">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Theme1</Template>
  <TotalTime>225</TotalTime>
  <Words>300</Words>
  <Application>Microsoft Office PowerPoint</Application>
  <PresentationFormat>Custom</PresentationFormat>
  <Paragraphs>32</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Theme1</vt:lpstr>
      <vt:lpstr>मानव की आर्थिक क्रियाएँ </vt:lpstr>
      <vt:lpstr>PowerPoint Presentation</vt:lpstr>
      <vt:lpstr>PowerPoint Presentation</vt:lpstr>
      <vt:lpstr>प्राथमिक उत्पादन सम्बन्धी क्रियाएं  </vt:lpstr>
      <vt:lpstr>PowerPoint Presentation</vt:lpstr>
      <vt:lpstr>द्वितीयक उत्पादन सम्बन्धी क्रियाएँ</vt:lpstr>
      <vt:lpstr>PowerPoint Presentation</vt:lpstr>
      <vt:lpstr>तृतीयक उत्पादन सम्बन्धी क्रियाएँ </vt:lpstr>
      <vt:lpstr>PowerPoint Presentation</vt:lpstr>
      <vt:lpstr>चतुर्थक क्रियाएं  </vt:lpstr>
      <vt:lpstr>पंचमक क्रियाएं</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मानव की आर्थिक क्रियाएँ</dc:title>
  <dc:creator>PC</dc:creator>
  <cp:lastModifiedBy>pc</cp:lastModifiedBy>
  <cp:revision>14</cp:revision>
  <dcterms:created xsi:type="dcterms:W3CDTF">2023-06-19T07:52:15Z</dcterms:created>
  <dcterms:modified xsi:type="dcterms:W3CDTF">2025-03-20T06:01:36Z</dcterms:modified>
</cp:coreProperties>
</file>