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7"/>
  </p:notesMasterIdLst>
  <p:sldIdLst>
    <p:sldId id="259" r:id="rId2"/>
    <p:sldId id="274" r:id="rId3"/>
    <p:sldId id="275" r:id="rId4"/>
    <p:sldId id="273" r:id="rId5"/>
    <p:sldId id="276" r:id="rId6"/>
    <p:sldId id="277" r:id="rId7"/>
    <p:sldId id="278" r:id="rId8"/>
    <p:sldId id="279" r:id="rId9"/>
    <p:sldId id="280" r:id="rId10"/>
    <p:sldId id="281" r:id="rId11"/>
    <p:sldId id="282" r:id="rId12"/>
    <p:sldId id="296" r:id="rId13"/>
    <p:sldId id="283" r:id="rId14"/>
    <p:sldId id="284" r:id="rId15"/>
    <p:sldId id="298" r:id="rId16"/>
    <p:sldId id="285" r:id="rId17"/>
    <p:sldId id="300" r:id="rId18"/>
    <p:sldId id="286" r:id="rId19"/>
    <p:sldId id="299" r:id="rId20"/>
    <p:sldId id="287" r:id="rId21"/>
    <p:sldId id="301" r:id="rId22"/>
    <p:sldId id="288" r:id="rId23"/>
    <p:sldId id="302" r:id="rId24"/>
    <p:sldId id="289" r:id="rId25"/>
    <p:sldId id="303" r:id="rId26"/>
    <p:sldId id="290" r:id="rId27"/>
    <p:sldId id="304" r:id="rId28"/>
    <p:sldId id="291" r:id="rId29"/>
    <p:sldId id="292" r:id="rId30"/>
    <p:sldId id="293" r:id="rId31"/>
    <p:sldId id="305" r:id="rId32"/>
    <p:sldId id="294" r:id="rId33"/>
    <p:sldId id="306" r:id="rId34"/>
    <p:sldId id="295" r:id="rId35"/>
    <p:sldId id="30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0033"/>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35" autoAdjust="0"/>
    <p:restoredTop sz="88187" autoAdjust="0"/>
  </p:normalViewPr>
  <p:slideViewPr>
    <p:cSldViewPr>
      <p:cViewPr>
        <p:scale>
          <a:sx n="60" d="100"/>
          <a:sy n="60" d="100"/>
        </p:scale>
        <p:origin x="-1422" y="-186"/>
      </p:cViewPr>
      <p:guideLst>
        <p:guide orient="horz" pos="2160"/>
        <p:guide orient="horz" pos="576"/>
        <p:guide pos="2880"/>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4506C0-3FFE-45A5-803D-9F4FC5464A70}" type="datetimeFigureOut">
              <a:rPr lang="en-US" smtClean="0"/>
              <a:t>4/25/2025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646707-6BBD-41A9-B4DF-0C76A73A2D2A}" type="slidenum">
              <a:rPr lang="en-US" smtClean="0"/>
              <a:t>‹#›</a:t>
            </a:fld>
            <a:endParaRPr lang="en-US"/>
          </a:p>
        </p:txBody>
      </p:sp>
    </p:spTree>
    <p:extLst>
      <p:ext uri="{BB962C8B-B14F-4D97-AF65-F5344CB8AC3E}">
        <p14:creationId xmlns:p14="http://schemas.microsoft.com/office/powerpoint/2010/main" val="337214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to give updates for project</a:t>
            </a:r>
            <a:r>
              <a:rPr lang="en-US" baseline="0" dirty="0" smtClean="0"/>
              <a:t> milestones.</a:t>
            </a:r>
            <a:endParaRPr lang="en-US" dirty="0" smtClean="0"/>
          </a:p>
          <a:p>
            <a:endParaRPr lang="en-US" baseline="0" dirty="0" smtClean="0"/>
          </a:p>
          <a:p>
            <a:pPr lvl="0"/>
            <a:r>
              <a:rPr lang="en-US" sz="1000" b="1" dirty="0" smtClean="0"/>
              <a:t>Sections</a:t>
            </a:r>
            <a:endParaRPr lang="en-US" sz="1000" b="0" dirty="0" smtClean="0"/>
          </a:p>
          <a:p>
            <a:pPr lvl="0"/>
            <a:r>
              <a:rPr lang="en-US" sz="1000" b="0" dirty="0" smtClean="0"/>
              <a:t>Right-click on a slide to add sections.</a:t>
            </a:r>
            <a:r>
              <a:rPr lang="en-US" sz="1000" b="0" baseline="0" dirty="0" smtClean="0"/>
              <a:t> Sections can help to organize your slides or facilitate collaboration between multiple authors.</a:t>
            </a:r>
            <a:endParaRPr lang="en-US" sz="1000" b="0" dirty="0" smtClean="0"/>
          </a:p>
          <a:p>
            <a:pPr lvl="0"/>
            <a:endParaRPr lang="en-US" sz="1000" b="1" dirty="0" smtClean="0"/>
          </a:p>
          <a:p>
            <a:pPr lvl="0"/>
            <a:r>
              <a:rPr lang="en-US" sz="1000" b="1" dirty="0" smtClean="0"/>
              <a:t>Notes</a:t>
            </a:r>
          </a:p>
          <a:p>
            <a:pPr lvl="0"/>
            <a:r>
              <a:rPr lang="en-US" sz="1000" dirty="0" smtClean="0"/>
              <a:t>Use the Notes section for delivery notes or to provide additional details for the audience.</a:t>
            </a:r>
            <a:r>
              <a:rPr lang="en-US" sz="1000" baseline="0" dirty="0" smtClean="0"/>
              <a:t> View these notes in Presentation View during your presentation. </a:t>
            </a:r>
          </a:p>
          <a:p>
            <a:pPr lvl="0">
              <a:buFontTx/>
              <a:buNone/>
            </a:pPr>
            <a:r>
              <a:rPr lang="en-US" sz="1000" dirty="0" smtClean="0"/>
              <a:t>Keep in mind the font size (important for accessibility, visibility, videotaping, and online production)</a:t>
            </a:r>
          </a:p>
          <a:p>
            <a:pPr lvl="0"/>
            <a:endParaRPr lang="en-US" sz="1000" dirty="0" smtClean="0"/>
          </a:p>
          <a:p>
            <a:pPr lvl="0">
              <a:buFontTx/>
              <a:buNone/>
            </a:pPr>
            <a:r>
              <a:rPr lang="en-US" sz="1000" b="1" dirty="0" smtClean="0"/>
              <a:t>Coordinated colors </a:t>
            </a:r>
          </a:p>
          <a:p>
            <a:pPr lvl="0">
              <a:buFontTx/>
              <a:buNone/>
            </a:pPr>
            <a:r>
              <a:rPr lang="en-US" sz="1000" dirty="0" smtClean="0"/>
              <a:t>Pay particular attention to the graphs, charts, and text boxes.</a:t>
            </a:r>
            <a:r>
              <a:rPr lang="en-US" sz="1000" baseline="0" dirty="0" smtClean="0"/>
              <a:t> </a:t>
            </a:r>
            <a:endParaRPr lang="en-US" sz="1000" dirty="0" smtClean="0"/>
          </a:p>
          <a:p>
            <a:pPr lvl="0"/>
            <a:r>
              <a:rPr lang="en-US" sz="1000" dirty="0" smtClean="0"/>
              <a:t>Consider that attendees will print in black and white or </a:t>
            </a:r>
            <a:r>
              <a:rPr lang="en-US" sz="1000" dirty="0" err="1" smtClean="0"/>
              <a:t>grayscale</a:t>
            </a:r>
            <a:r>
              <a:rPr lang="en-US" sz="1000" dirty="0" smtClean="0"/>
              <a:t>. Run a test print to make sure your colors work when printed in pure black and white and </a:t>
            </a:r>
            <a:r>
              <a:rPr lang="en-US" sz="1000" dirty="0" err="1" smtClean="0"/>
              <a:t>grayscale</a:t>
            </a:r>
            <a:r>
              <a:rPr lang="en-US" sz="1000" dirty="0" smtClean="0"/>
              <a:t>.</a:t>
            </a:r>
          </a:p>
          <a:p>
            <a:pPr lvl="0">
              <a:buFontTx/>
              <a:buNone/>
            </a:pPr>
            <a:endParaRPr lang="en-US" sz="1000" dirty="0" smtClean="0"/>
          </a:p>
          <a:p>
            <a:pPr lvl="0">
              <a:buFontTx/>
              <a:buNone/>
            </a:pPr>
            <a:r>
              <a:rPr lang="en-US" sz="1000" b="1" dirty="0" smtClean="0"/>
              <a:t>Graphics, tables, and graphs</a:t>
            </a:r>
          </a:p>
          <a:p>
            <a:pPr lvl="0"/>
            <a:r>
              <a:rPr lang="en-US" sz="1000" dirty="0" smtClean="0"/>
              <a:t>Keep it simple: If possible, use consistent, non-distracting styles and colors.</a:t>
            </a:r>
          </a:p>
          <a:p>
            <a:pPr lvl="0"/>
            <a:r>
              <a:rPr lang="en-US" sz="1000" dirty="0" smtClean="0"/>
              <a:t>Label all graphs and tables.</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E0C3846-8D4C-4326-8BC7-9B455A036298}"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733203"/>
            <a:ext cx="9144000" cy="6124797"/>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77000" y="1295400"/>
            <a:ext cx="901373" cy="901373"/>
          </a:xfrm>
          <a:prstGeom prst="ellipse">
            <a:avLst/>
          </a:prstGeom>
          <a:ln>
            <a:noFill/>
          </a:ln>
          <a:effectLst>
            <a:outerShdw blurRad="292100" dist="76200" dir="2700000" algn="tl" rotWithShape="0">
              <a:srgbClr val="333333">
                <a:alpha val="50000"/>
              </a:srgbClr>
            </a:outerShdw>
          </a:effectLst>
        </p:spPr>
      </p:pic>
      <p:pic>
        <p:nvPicPr>
          <p:cNvPr id="9" name="Picture 8"/>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791200" y="1905000"/>
            <a:ext cx="1240461" cy="1240461"/>
          </a:xfrm>
          <a:prstGeom prst="ellipse">
            <a:avLst/>
          </a:prstGeom>
          <a:ln>
            <a:noFill/>
          </a:ln>
          <a:effectLst>
            <a:outerShdw blurRad="292100" dist="76200" dir="2700000" algn="tl" rotWithShape="0">
              <a:srgbClr val="333333">
                <a:alpha val="50000"/>
              </a:srgbClr>
            </a:outerShdw>
          </a:effectLst>
        </p:spPr>
      </p:pic>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05600" y="2209800"/>
            <a:ext cx="1828800" cy="1828800"/>
          </a:xfrm>
          <a:prstGeom prst="ellipse">
            <a:avLst/>
          </a:prstGeom>
          <a:ln>
            <a:noFill/>
          </a:ln>
          <a:effectLst>
            <a:outerShdw blurRad="292100" dist="76200" dir="2700000" algn="tl" rotWithShape="0">
              <a:srgbClr val="333333">
                <a:alpha val="50000"/>
              </a:srgbClr>
            </a:outerShdw>
          </a:effectLst>
        </p:spPr>
      </p:pic>
      <p:sp>
        <p:nvSpPr>
          <p:cNvPr id="2" name="Title 1"/>
          <p:cNvSpPr>
            <a:spLocks noGrp="1"/>
          </p:cNvSpPr>
          <p:nvPr>
            <p:ph type="ctrTitle"/>
          </p:nvPr>
        </p:nvSpPr>
        <p:spPr>
          <a:xfrm>
            <a:off x="381000" y="381001"/>
            <a:ext cx="7772400" cy="761999"/>
          </a:xfrm>
        </p:spPr>
        <p:txBody>
          <a:bodyPr anchor="t"/>
          <a:lstStyle>
            <a:lvl1pPr algn="l">
              <a:defRPr>
                <a:latin typeface="Georgia" pitchFamily="18" charset="0"/>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439948" y="1219200"/>
            <a:ext cx="5275052" cy="1295400"/>
          </a:xfrm>
        </p:spPr>
        <p:txBody>
          <a:bodyPr>
            <a:normAutofit/>
          </a:bodyPr>
          <a:lstStyle>
            <a:lvl1pPr marL="0" indent="0" algn="l">
              <a:buNone/>
              <a:defRPr sz="1600" baseline="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a:t>
            </a:r>
            <a:endParaRPr lang="en-US" dirty="0"/>
          </a:p>
        </p:txBody>
      </p:sp>
      <p:sp>
        <p:nvSpPr>
          <p:cNvPr id="4" name="Date Placeholder 3"/>
          <p:cNvSpPr>
            <a:spLocks noGrp="1"/>
          </p:cNvSpPr>
          <p:nvPr>
            <p:ph type="dt" sz="half" idx="10"/>
          </p:nvPr>
        </p:nvSpPr>
        <p:spPr/>
        <p:txBody>
          <a:bodyPr/>
          <a:lstStyle/>
          <a:p>
            <a:fld id="{F922158D-428B-4987-8B28-745A2AFA1252}" type="datetimeFigureOut">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500"/>
                                  </p:stCondLst>
                                  <p:iterate type="lt">
                                    <p:tmPct val="5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1000"/>
                                  </p:stCondLst>
                                  <p:iterate type="lt">
                                    <p:tmPct val="5000"/>
                                  </p:iterate>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l="-92" t="50811" r="45394" b="-590"/>
          <a:stretch/>
        </p:blipFill>
        <p:spPr>
          <a:xfrm>
            <a:off x="-13648" y="0"/>
            <a:ext cx="9157648" cy="5582272"/>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85800" y="1066799"/>
            <a:ext cx="1979920" cy="2013807"/>
          </a:xfrm>
          <a:prstGeom prst="ellipse">
            <a:avLst/>
          </a:prstGeom>
          <a:ln>
            <a:noFill/>
          </a:ln>
          <a:effectLst>
            <a:outerShdw blurRad="292100" dist="139700" dir="2700000" algn="tl" rotWithShape="0">
              <a:srgbClr val="333333">
                <a:alpha val="65000"/>
              </a:srgbClr>
            </a:outerShdw>
          </a:effectLst>
        </p:spPr>
      </p:pic>
      <p:sp>
        <p:nvSpPr>
          <p:cNvPr id="2" name="Title 1"/>
          <p:cNvSpPr>
            <a:spLocks noGrp="1"/>
          </p:cNvSpPr>
          <p:nvPr>
            <p:ph type="title" hasCustomPrompt="1"/>
          </p:nvPr>
        </p:nvSpPr>
        <p:spPr>
          <a:xfrm>
            <a:off x="3768304" y="1905000"/>
            <a:ext cx="5105400" cy="1143001"/>
          </a:xfrm>
        </p:spPr>
        <p:txBody>
          <a:bodyPr anchor="b" anchorCtr="0">
            <a:normAutofit/>
          </a:bodyPr>
          <a:lstStyle>
            <a:lvl1pPr algn="l">
              <a:defRPr sz="3600" b="0" cap="none">
                <a:latin typeface="Georgia" pitchFamily="18"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810000" y="3048000"/>
            <a:ext cx="5105400" cy="1500187"/>
          </a:xfrm>
        </p:spPr>
        <p:txBody>
          <a:bodyPr anchor="t"/>
          <a:lstStyle>
            <a:lvl1pPr marL="0" indent="0">
              <a:buNone/>
              <a:defRPr sz="2000">
                <a:solidFill>
                  <a:schemeClr val="tx1"/>
                </a:solidFill>
                <a:latin typeface="Georg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22158D-428B-4987-8B28-745A2AFA1252}" type="datetimeFigureOut">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chor="t">
            <a:normAutofit/>
          </a:bodyPr>
          <a:lstStyle>
            <a:lvl1pPr algn="l">
              <a:defRPr sz="2800">
                <a:latin typeface="Georgia"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342900" indent="-342900">
              <a:lnSpc>
                <a:spcPct val="150000"/>
              </a:lnSpc>
              <a:spcBef>
                <a:spcPts val="0"/>
              </a:spcBef>
              <a:buSzPct val="130000"/>
              <a:buFont typeface="Arial" pitchFamily="34" charset="0"/>
              <a:buChar char="•"/>
              <a:defRPr sz="2000">
                <a:latin typeface="Georgia" pitchFamily="18" charset="0"/>
              </a:defRPr>
            </a:lvl1pPr>
            <a:lvl2pPr marL="571500" indent="-228600">
              <a:lnSpc>
                <a:spcPct val="150000"/>
              </a:lnSpc>
              <a:spcBef>
                <a:spcPts val="0"/>
              </a:spcBef>
              <a:buSzPct val="60000"/>
              <a:buFont typeface="Courier New" pitchFamily="49" charset="0"/>
              <a:buChar char="o"/>
              <a:defRPr sz="1800">
                <a:latin typeface="Georgia" pitchFamily="18" charset="0"/>
              </a:defRPr>
            </a:lvl2pPr>
            <a:lvl3pPr>
              <a:defRPr sz="2000">
                <a:latin typeface="Georgia" pitchFamily="18" charset="0"/>
              </a:defRPr>
            </a:lvl3pPr>
            <a:lvl4pPr>
              <a:defRPr sz="2000">
                <a:latin typeface="Georgia" pitchFamily="18" charset="0"/>
              </a:defRPr>
            </a:lvl4pPr>
            <a:lvl5pPr>
              <a:defRPr sz="2000">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F922158D-428B-4987-8B28-745A2AFA1252}" type="datetimeFigureOut">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922158D-428B-4987-8B28-745A2AFA1252}" type="datetimeFigureOut">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22158D-428B-4987-8B28-745A2AFA1252}" type="datetimeFigureOut">
              <a:rPr lang="en-US" smtClean="0"/>
              <a:t>4/25/2025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a:defRPr sz="28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922158D-428B-4987-8B28-745A2AFA1252}" type="datetimeFigureOut">
              <a:rPr lang="en-US" smtClean="0"/>
              <a:t>4/25/2025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22158D-428B-4987-8B28-745A2AFA1252}" type="datetimeFigureOut">
              <a:rPr lang="en-US" smtClean="0"/>
              <a:t>4/25/2025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3008313" cy="7620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914400"/>
            <a:ext cx="5111750" cy="521176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752600"/>
            <a:ext cx="3008313" cy="4373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22158D-428B-4987-8B28-745A2AFA1252}" type="datetimeFigureOut">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22158D-428B-4987-8B28-745A2AFA1252}" type="datetimeFigureOut">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22158D-428B-4987-8B28-745A2AFA1252}" type="datetimeFigureOut">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0"/>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22158D-428B-4987-8B28-745A2AFA1252}" type="datetimeFigureOut">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14400"/>
            <a:ext cx="82296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828800"/>
            <a:ext cx="8229600" cy="4297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2158D-428B-4987-8B28-745A2AFA1252}" type="datetimeFigureOut">
              <a:rPr lang="en-US" smtClean="0"/>
              <a:t>4/25/2025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FC477-0A05-4F3E-8EE9-E015C9089D56}" type="slidenum">
              <a:rPr lang="en-US" smtClean="0"/>
              <a:t>‹#›</a:t>
            </a:fld>
            <a:endParaRPr lang="en-US"/>
          </a:p>
        </p:txBody>
      </p:sp>
      <p:pic>
        <p:nvPicPr>
          <p:cNvPr id="7" name="Picture 6"/>
          <p:cNvPicPr>
            <a:picLocks noChangeAspect="1"/>
          </p:cNvPicPr>
          <p:nvPr/>
        </p:nvPicPr>
        <p:blipFill rotWithShape="1">
          <a:blip r:embed="rId13" cstate="email">
            <a:extLst>
              <a:ext uri="{28A0092B-C50C-407E-A947-70E740481C1C}">
                <a14:useLocalDpi xmlns:a14="http://schemas.microsoft.com/office/drawing/2010/main"/>
              </a:ext>
            </a:extLst>
          </a:blip>
          <a:srcRect l="-144"/>
          <a:stretch/>
        </p:blipFill>
        <p:spPr>
          <a:xfrm>
            <a:off x="-13251" y="0"/>
            <a:ext cx="9157252" cy="66044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normAutofit/>
          </a:bodyPr>
          <a:lstStyle/>
          <a:p>
            <a:pPr algn="ctr"/>
            <a:r>
              <a:rPr lang="en-US" sz="3600" dirty="0" smtClean="0">
                <a:solidFill>
                  <a:schemeClr val="accent5">
                    <a:lumMod val="75000"/>
                  </a:schemeClr>
                </a:solidFill>
                <a:latin typeface="Times New Roman" pitchFamily="18" charset="0"/>
                <a:cs typeface="Times New Roman" pitchFamily="18" charset="0"/>
              </a:rPr>
              <a:t>D. </a:t>
            </a:r>
            <a:r>
              <a:rPr lang="en-US" sz="3600" dirty="0" err="1" smtClean="0">
                <a:solidFill>
                  <a:schemeClr val="accent5">
                    <a:lumMod val="75000"/>
                  </a:schemeClr>
                </a:solidFill>
                <a:latin typeface="Times New Roman" pitchFamily="18" charset="0"/>
                <a:cs typeface="Times New Roman" pitchFamily="18" charset="0"/>
              </a:rPr>
              <a:t>Whittlesey</a:t>
            </a:r>
            <a:r>
              <a:rPr lang="en-US" sz="3600" dirty="0" smtClean="0">
                <a:solidFill>
                  <a:schemeClr val="accent5">
                    <a:lumMod val="75000"/>
                  </a:schemeClr>
                </a:solidFill>
                <a:latin typeface="Times New Roman" pitchFamily="18" charset="0"/>
                <a:cs typeface="Times New Roman" pitchFamily="18" charset="0"/>
              </a:rPr>
              <a:t> </a:t>
            </a:r>
            <a:r>
              <a:rPr lang="hi-IN" sz="3600" dirty="0" smtClean="0">
                <a:solidFill>
                  <a:schemeClr val="accent5">
                    <a:lumMod val="75000"/>
                  </a:schemeClr>
                </a:solidFill>
                <a:latin typeface="Times New Roman" pitchFamily="18" charset="0"/>
                <a:cs typeface="Times New Roman" pitchFamily="18" charset="0"/>
              </a:rPr>
              <a:t>द्वारा प्रस्तावित कृषि प्रदेश</a:t>
            </a:r>
            <a:r>
              <a:rPr lang="hi-IN" sz="3600" dirty="0" smtClean="0">
                <a:latin typeface="Times New Roman" pitchFamily="18" charset="0"/>
                <a:cs typeface="Times New Roman" pitchFamily="18" charset="0"/>
              </a:rPr>
              <a:t>  </a:t>
            </a:r>
            <a:endParaRPr lang="en-US" sz="3600" dirty="0">
              <a:latin typeface="Times New Roman" pitchFamily="18" charset="0"/>
              <a:cs typeface="Times New Roman" pitchFamily="18" charset="0"/>
            </a:endParaRPr>
          </a:p>
        </p:txBody>
      </p:sp>
      <p:sp>
        <p:nvSpPr>
          <p:cNvPr id="3" name="TextBox 2"/>
          <p:cNvSpPr txBox="1"/>
          <p:nvPr/>
        </p:nvSpPr>
        <p:spPr>
          <a:xfrm>
            <a:off x="1143000" y="4642009"/>
            <a:ext cx="7772400" cy="2215991"/>
          </a:xfrm>
          <a:prstGeom prst="rect">
            <a:avLst/>
          </a:prstGeom>
          <a:noFill/>
        </p:spPr>
        <p:txBody>
          <a:bodyPr wrap="square" rtlCol="0">
            <a:spAutoFit/>
          </a:bodyPr>
          <a:lstStyle/>
          <a:p>
            <a:pPr algn="r"/>
            <a:r>
              <a:rPr lang="en-US" sz="2400" b="1" dirty="0" smtClean="0">
                <a:solidFill>
                  <a:schemeClr val="accent1">
                    <a:lumMod val="50000"/>
                  </a:schemeClr>
                </a:solidFill>
              </a:rPr>
              <a:t>By,</a:t>
            </a:r>
          </a:p>
          <a:p>
            <a:pPr algn="r"/>
            <a:r>
              <a:rPr lang="en-US" sz="2400" b="1" dirty="0" smtClean="0">
                <a:solidFill>
                  <a:schemeClr val="accent1">
                    <a:lumMod val="50000"/>
                  </a:schemeClr>
                </a:solidFill>
              </a:rPr>
              <a:t>Dr. </a:t>
            </a:r>
            <a:r>
              <a:rPr lang="en-US" sz="2400" b="1" dirty="0" err="1" smtClean="0">
                <a:solidFill>
                  <a:schemeClr val="accent1">
                    <a:lumMod val="50000"/>
                  </a:schemeClr>
                </a:solidFill>
              </a:rPr>
              <a:t>Sumedha</a:t>
            </a:r>
            <a:r>
              <a:rPr lang="en-US" sz="2400" b="1" dirty="0" smtClean="0">
                <a:solidFill>
                  <a:schemeClr val="accent1">
                    <a:lumMod val="50000"/>
                  </a:schemeClr>
                </a:solidFill>
              </a:rPr>
              <a:t> </a:t>
            </a:r>
            <a:r>
              <a:rPr lang="en-US" sz="2400" b="1" dirty="0" err="1" smtClean="0">
                <a:solidFill>
                  <a:schemeClr val="accent1">
                    <a:lumMod val="50000"/>
                  </a:schemeClr>
                </a:solidFill>
              </a:rPr>
              <a:t>Sachan</a:t>
            </a:r>
            <a:r>
              <a:rPr lang="en-US" sz="2400" b="1" dirty="0" smtClean="0">
                <a:solidFill>
                  <a:schemeClr val="accent1">
                    <a:lumMod val="50000"/>
                  </a:schemeClr>
                </a:solidFill>
              </a:rPr>
              <a:t>,</a:t>
            </a:r>
          </a:p>
          <a:p>
            <a:pPr algn="r"/>
            <a:r>
              <a:rPr lang="en-US" sz="2400" b="1" dirty="0" smtClean="0">
                <a:solidFill>
                  <a:schemeClr val="accent1">
                    <a:lumMod val="50000"/>
                  </a:schemeClr>
                </a:solidFill>
              </a:rPr>
              <a:t>Assistant </a:t>
            </a:r>
            <a:r>
              <a:rPr lang="hi-IN" sz="2400" b="1" dirty="0" smtClean="0">
                <a:solidFill>
                  <a:schemeClr val="accent1">
                    <a:lumMod val="50000"/>
                  </a:schemeClr>
                </a:solidFill>
              </a:rPr>
              <a:t>P</a:t>
            </a:r>
            <a:r>
              <a:rPr lang="en-US" sz="2400" b="1" dirty="0" err="1" smtClean="0">
                <a:solidFill>
                  <a:schemeClr val="accent1">
                    <a:lumMod val="50000"/>
                  </a:schemeClr>
                </a:solidFill>
              </a:rPr>
              <a:t>rofessor</a:t>
            </a:r>
            <a:r>
              <a:rPr lang="en-US" sz="2400" b="1" dirty="0" smtClean="0">
                <a:solidFill>
                  <a:schemeClr val="accent1">
                    <a:lumMod val="50000"/>
                  </a:schemeClr>
                </a:solidFill>
              </a:rPr>
              <a:t>,</a:t>
            </a:r>
          </a:p>
          <a:p>
            <a:pPr algn="r"/>
            <a:r>
              <a:rPr lang="en-US" sz="2400" b="1" dirty="0" smtClean="0">
                <a:solidFill>
                  <a:schemeClr val="accent1">
                    <a:lumMod val="50000"/>
                  </a:schemeClr>
                </a:solidFill>
              </a:rPr>
              <a:t>Gandhi </a:t>
            </a:r>
            <a:r>
              <a:rPr lang="en-US" sz="2400" b="1" dirty="0" err="1" smtClean="0">
                <a:solidFill>
                  <a:schemeClr val="accent1">
                    <a:lumMod val="50000"/>
                  </a:schemeClr>
                </a:solidFill>
              </a:rPr>
              <a:t>Mahavidyalaya</a:t>
            </a:r>
            <a:r>
              <a:rPr lang="en-US" sz="2400" b="1" dirty="0" smtClean="0">
                <a:solidFill>
                  <a:schemeClr val="accent1">
                    <a:lumMod val="50000"/>
                  </a:schemeClr>
                </a:solidFill>
              </a:rPr>
              <a:t>,</a:t>
            </a:r>
          </a:p>
          <a:p>
            <a:pPr algn="r"/>
            <a:r>
              <a:rPr lang="en-US" sz="2400" b="1" dirty="0" err="1" smtClean="0">
                <a:solidFill>
                  <a:schemeClr val="accent1">
                    <a:lumMod val="50000"/>
                  </a:schemeClr>
                </a:solidFill>
              </a:rPr>
              <a:t>Orai</a:t>
            </a:r>
            <a:r>
              <a:rPr lang="en-US" sz="2400" b="1" dirty="0" smtClean="0">
                <a:solidFill>
                  <a:schemeClr val="accent1">
                    <a:lumMod val="50000"/>
                  </a:schemeClr>
                </a:solidFill>
              </a:rPr>
              <a:t>, </a:t>
            </a:r>
            <a:r>
              <a:rPr lang="en-US" sz="2400" b="1" dirty="0" err="1" smtClean="0">
                <a:solidFill>
                  <a:schemeClr val="accent1">
                    <a:lumMod val="50000"/>
                  </a:schemeClr>
                </a:solidFill>
              </a:rPr>
              <a:t>Jalaun</a:t>
            </a:r>
            <a:endParaRPr lang="en-US" sz="2400" b="1" dirty="0" smtClean="0">
              <a:solidFill>
                <a:schemeClr val="accent1">
                  <a:lumMod val="50000"/>
                </a:schemeClr>
              </a:solidFill>
            </a:endParaRPr>
          </a:p>
          <a:p>
            <a:pPr algn="r"/>
            <a:endParaRPr 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219200"/>
            <a:ext cx="8382000" cy="4247317"/>
          </a:xfrm>
          <a:prstGeom prst="rect">
            <a:avLst/>
          </a:prstGeom>
          <a:noFill/>
        </p:spPr>
        <p:txBody>
          <a:bodyPr wrap="square" rtlCol="0">
            <a:spAutoFit/>
          </a:bodyPr>
          <a:lstStyle/>
          <a:p>
            <a:pPr algn="just"/>
            <a:r>
              <a:rPr lang="hi-IN" dirty="0" smtClean="0"/>
              <a:t>	</a:t>
            </a:r>
            <a:r>
              <a:rPr lang="hi-IN" sz="2800" dirty="0" smtClean="0">
                <a:solidFill>
                  <a:schemeClr val="accent1">
                    <a:lumMod val="75000"/>
                  </a:schemeClr>
                </a:solidFill>
              </a:rPr>
              <a:t>कृषि प्रदेश भूमि का एक विस्तृत क्षेत्र है जिसमें कृषि करने की दशाओं एवं प्रतिरूप में व्यापक रूप से  समानता मिलती है| यह समीपवर्ती क्षेत्रों से विशिष्ट रूप से भिन्न होता है| कृषि प्रदेशों का सीमांकन फसल-साहचर्य, फसल-पशुपालन साहचर्य तथा फार्म क्रिया प्रविधियों आदि के मानदंडों के आधार पर होता है| </a:t>
            </a:r>
          </a:p>
          <a:p>
            <a:pPr algn="just"/>
            <a:r>
              <a:rPr lang="hi-IN" sz="2800" dirty="0">
                <a:solidFill>
                  <a:schemeClr val="accent1">
                    <a:lumMod val="75000"/>
                  </a:schemeClr>
                </a:solidFill>
              </a:rPr>
              <a:t>	</a:t>
            </a:r>
            <a:r>
              <a:rPr lang="hi-IN" sz="2800" dirty="0" smtClean="0">
                <a:solidFill>
                  <a:schemeClr val="accent1">
                    <a:lumMod val="75000"/>
                  </a:schemeClr>
                </a:solidFill>
              </a:rPr>
              <a:t>कृषि प्रदेशों का सीमांकन करने वाले विद्वानों में डी. ह्विटलसी का नाम उल्लेखनीय है| इन्होने </a:t>
            </a:r>
            <a:r>
              <a:rPr lang="en-US" sz="2800" dirty="0" smtClean="0">
                <a:solidFill>
                  <a:schemeClr val="accent1">
                    <a:lumMod val="75000"/>
                  </a:schemeClr>
                </a:solidFill>
                <a:latin typeface="Times New Roman" pitchFamily="18" charset="0"/>
                <a:cs typeface="Times New Roman" pitchFamily="18" charset="0"/>
              </a:rPr>
              <a:t>1936 </a:t>
            </a:r>
            <a:r>
              <a:rPr lang="hi-IN" sz="2800" dirty="0" smtClean="0">
                <a:solidFill>
                  <a:schemeClr val="accent1">
                    <a:lumMod val="75000"/>
                  </a:schemeClr>
                </a:solidFill>
                <a:latin typeface="Times New Roman" pitchFamily="18" charset="0"/>
                <a:cs typeface="Times New Roman" pitchFamily="18" charset="0"/>
              </a:rPr>
              <a:t>में कृषि प्रदेशों का वर्गीकरण प्रस्तुत किया | </a:t>
            </a:r>
            <a:endParaRPr lang="hi-IN" sz="2800" dirty="0" smtClean="0">
              <a:solidFill>
                <a:schemeClr val="accent1">
                  <a:lumMod val="75000"/>
                </a:schemeClr>
              </a:solidFill>
            </a:endParaRPr>
          </a:p>
          <a:p>
            <a:endParaRPr lang="en-US" dirty="0"/>
          </a:p>
        </p:txBody>
      </p:sp>
    </p:spTree>
    <p:extLst>
      <p:ext uri="{BB962C8B-B14F-4D97-AF65-F5344CB8AC3E}">
        <p14:creationId xmlns:p14="http://schemas.microsoft.com/office/powerpoint/2010/main" val="3441416535"/>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838200"/>
            <a:ext cx="8153400" cy="5016758"/>
          </a:xfrm>
          <a:prstGeom prst="rect">
            <a:avLst/>
          </a:prstGeom>
          <a:noFill/>
        </p:spPr>
        <p:txBody>
          <a:bodyPr wrap="square" rtlCol="0">
            <a:spAutoFit/>
          </a:bodyPr>
          <a:lstStyle/>
          <a:p>
            <a:pPr algn="just"/>
            <a:r>
              <a:rPr lang="hi-IN" dirty="0" smtClean="0"/>
              <a:t>	</a:t>
            </a:r>
            <a:r>
              <a:rPr lang="hi-IN" sz="3200" dirty="0" smtClean="0"/>
              <a:t>इन्होंने निम्न आधार तत्वों को प्रदेशों के सीमांकन का मानक आधार माना|</a:t>
            </a:r>
          </a:p>
          <a:p>
            <a:pPr marL="342900" indent="-342900" algn="just">
              <a:buFont typeface="+mj-lt"/>
              <a:buAutoNum type="arabicPeriod"/>
            </a:pPr>
            <a:r>
              <a:rPr lang="hi-IN" sz="3200" b="1" dirty="0" smtClean="0">
                <a:solidFill>
                  <a:schemeClr val="accent1">
                    <a:lumMod val="50000"/>
                  </a:schemeClr>
                </a:solidFill>
              </a:rPr>
              <a:t>कृषि फसलों एवं पशुओं का पारस्परिक सम्बन्ध</a:t>
            </a:r>
          </a:p>
          <a:p>
            <a:pPr marL="342900" indent="-342900" algn="just">
              <a:buFont typeface="+mj-lt"/>
              <a:buAutoNum type="arabicPeriod"/>
            </a:pPr>
            <a:r>
              <a:rPr lang="hi-IN" sz="3200" b="1" dirty="0" smtClean="0">
                <a:solidFill>
                  <a:schemeClr val="accent1">
                    <a:lumMod val="50000"/>
                  </a:schemeClr>
                </a:solidFill>
              </a:rPr>
              <a:t>कृषि उत्पादन विधियां </a:t>
            </a:r>
          </a:p>
          <a:p>
            <a:pPr marL="342900" indent="-342900" algn="just">
              <a:buFont typeface="+mj-lt"/>
              <a:buAutoNum type="arabicPeriod"/>
            </a:pPr>
            <a:r>
              <a:rPr lang="hi-IN" sz="3200" b="1" dirty="0" smtClean="0">
                <a:solidFill>
                  <a:schemeClr val="accent1">
                    <a:lumMod val="50000"/>
                  </a:schemeClr>
                </a:solidFill>
              </a:rPr>
              <a:t>कृषि में पूंजी, श्रम, संगठन आदि के विनियोग की मात्रा </a:t>
            </a:r>
          </a:p>
          <a:p>
            <a:pPr marL="342900" indent="-342900" algn="just">
              <a:buFont typeface="+mj-lt"/>
              <a:buAutoNum type="arabicPeriod"/>
            </a:pPr>
            <a:r>
              <a:rPr lang="hi-IN" sz="3200" b="1" dirty="0" smtClean="0">
                <a:solidFill>
                  <a:schemeClr val="accent1">
                    <a:lumMod val="50000"/>
                  </a:schemeClr>
                </a:solidFill>
              </a:rPr>
              <a:t>कृषि उत्पादन के उपभोग का स्वरुप</a:t>
            </a:r>
          </a:p>
          <a:p>
            <a:pPr marL="342900" indent="-342900" algn="just">
              <a:buFont typeface="+mj-lt"/>
              <a:buAutoNum type="arabicPeriod"/>
            </a:pPr>
            <a:r>
              <a:rPr lang="hi-IN" sz="3200" b="1" dirty="0" smtClean="0">
                <a:solidFill>
                  <a:schemeClr val="accent1">
                    <a:lumMod val="50000"/>
                  </a:schemeClr>
                </a:solidFill>
              </a:rPr>
              <a:t>कृषि उत्पादन में प्रयुक्त यन्त्र, उपकरण एवं आवास सम्बन्धी दशाएं</a:t>
            </a:r>
            <a:r>
              <a:rPr lang="hi-IN" sz="3200" b="1" dirty="0" smtClean="0"/>
              <a:t> </a:t>
            </a:r>
            <a:endParaRPr lang="en-US" sz="3200" b="1" dirty="0"/>
          </a:p>
        </p:txBody>
      </p:sp>
    </p:spTree>
    <p:extLst>
      <p:ext uri="{BB962C8B-B14F-4D97-AF65-F5344CB8AC3E}">
        <p14:creationId xmlns:p14="http://schemas.microsoft.com/office/powerpoint/2010/main" val="170926091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3600" b="1" dirty="0">
                <a:solidFill>
                  <a:schemeClr val="accent1">
                    <a:lumMod val="50000"/>
                  </a:schemeClr>
                </a:solidFill>
              </a:rPr>
              <a:t>कृषि फसलों एवं पशुओं का पारस्परिक सम्बन्ध</a:t>
            </a:r>
            <a:r>
              <a:rPr lang="hi-IN" b="1" dirty="0">
                <a:solidFill>
                  <a:schemeClr val="accent1">
                    <a:lumMod val="50000"/>
                  </a:schemeClr>
                </a:solidFill>
              </a:rPr>
              <a:t/>
            </a:r>
            <a:br>
              <a:rPr lang="hi-IN" b="1" dirty="0">
                <a:solidFill>
                  <a:schemeClr val="accent1">
                    <a:lumMod val="50000"/>
                  </a:schemeClr>
                </a:solidFill>
              </a:rPr>
            </a:br>
            <a:endParaRPr lang="en-US" dirty="0"/>
          </a:p>
        </p:txBody>
      </p:sp>
      <p:sp>
        <p:nvSpPr>
          <p:cNvPr id="3" name="Content Placeholder 2"/>
          <p:cNvSpPr>
            <a:spLocks noGrp="1"/>
          </p:cNvSpPr>
          <p:nvPr>
            <p:ph idx="1"/>
          </p:nvPr>
        </p:nvSpPr>
        <p:spPr/>
        <p:txBody>
          <a:bodyPr>
            <a:normAutofit/>
          </a:bodyPr>
          <a:lstStyle/>
          <a:p>
            <a:pPr marL="0" indent="0" algn="just">
              <a:buNone/>
            </a:pPr>
            <a:r>
              <a:rPr lang="hi-IN" sz="2800" dirty="0" smtClean="0">
                <a:solidFill>
                  <a:srgbClr val="002060"/>
                </a:solidFill>
              </a:rPr>
              <a:t>	इस प्रकार के कृषि प्रदेशों में फसलों के उत्पादन के साथ-साथ पशुपालन भी किया जाता है| वस्तुतः दोनों ही एक दूसरे के पूरक हैं एवं मिट्टी की उत्पादकता पर निर्भर हैं| इस प्रकार फसलों एवं पशुओं के साहचर्य के आधार पर कृषि दशाओं की प्रादेशिक समानता एवं सम्बद्धता मिलती है|</a:t>
            </a:r>
            <a:endParaRPr lang="en-US" sz="2800" dirty="0">
              <a:solidFill>
                <a:srgbClr val="002060"/>
              </a:solidFill>
            </a:endParaRPr>
          </a:p>
        </p:txBody>
      </p:sp>
    </p:spTree>
    <p:extLst>
      <p:ext uri="{BB962C8B-B14F-4D97-AF65-F5344CB8AC3E}">
        <p14:creationId xmlns:p14="http://schemas.microsoft.com/office/powerpoint/2010/main" val="1765170100"/>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solidFill>
                  <a:schemeClr val="accent1">
                    <a:lumMod val="50000"/>
                  </a:schemeClr>
                </a:solidFill>
              </a:rPr>
              <a:t>कृषि उत्पादन विधियां</a:t>
            </a:r>
            <a:endParaRPr lang="en-US" sz="4000" dirty="0"/>
          </a:p>
        </p:txBody>
      </p:sp>
      <p:sp>
        <p:nvSpPr>
          <p:cNvPr id="3" name="Content Placeholder 2"/>
          <p:cNvSpPr>
            <a:spLocks noGrp="1"/>
          </p:cNvSpPr>
          <p:nvPr>
            <p:ph idx="1"/>
          </p:nvPr>
        </p:nvSpPr>
        <p:spPr/>
        <p:txBody>
          <a:bodyPr>
            <a:normAutofit/>
          </a:bodyPr>
          <a:lstStyle/>
          <a:p>
            <a:pPr marL="342900" lvl="1" indent="0" algn="just">
              <a:buNone/>
            </a:pPr>
            <a:r>
              <a:rPr lang="hi-IN" sz="2400" dirty="0" smtClean="0">
                <a:solidFill>
                  <a:srgbClr val="002060"/>
                </a:solidFill>
              </a:rPr>
              <a:t>	कृषि दशाओं की भिन्नता के फलस्वरूप कृषि उत्पादन विधियां भी भिन्न-भिन्न होतीं हैं| उदहारणस्वरुप कहीं कृषि उत्पादन में परंपरागत (हल एवं बैल) स्वरुप देखने को मिलता है, तो कहीं आधुनिक यंत्रों के माध्यम से उत्पादन किया जाता है| कहीं सिंचाई के साधन अपनाए जाते हैं तो कहीं वर्षा पर निर्भरता रहती है| </a:t>
            </a:r>
            <a:r>
              <a:rPr lang="hi-IN" sz="2400" dirty="0">
                <a:solidFill>
                  <a:srgbClr val="002060"/>
                </a:solidFill>
              </a:rPr>
              <a:t>इस प्रकार </a:t>
            </a:r>
            <a:r>
              <a:rPr lang="hi-IN" sz="2400" dirty="0" smtClean="0">
                <a:solidFill>
                  <a:srgbClr val="002060"/>
                </a:solidFill>
              </a:rPr>
              <a:t>कृषि उत्पादन विधियों </a:t>
            </a:r>
            <a:r>
              <a:rPr lang="hi-IN" sz="2400" dirty="0">
                <a:solidFill>
                  <a:srgbClr val="002060"/>
                </a:solidFill>
              </a:rPr>
              <a:t>के आधार पर कृषि दशाओं की प्रादेशिक समानता एवं सम्बद्धता मिलती है|</a:t>
            </a:r>
            <a:endParaRPr lang="en-US" sz="2400" dirty="0">
              <a:solidFill>
                <a:srgbClr val="002060"/>
              </a:solidFill>
            </a:endParaRPr>
          </a:p>
          <a:p>
            <a:pPr marL="342900" lvl="1" indent="0" algn="just">
              <a:buNone/>
            </a:pPr>
            <a:endParaRPr lang="en-US" sz="2400" dirty="0">
              <a:solidFill>
                <a:srgbClr val="002060"/>
              </a:solidFill>
            </a:endParaRPr>
          </a:p>
        </p:txBody>
      </p:sp>
    </p:spTree>
    <p:extLst>
      <p:ext uri="{BB962C8B-B14F-4D97-AF65-F5344CB8AC3E}">
        <p14:creationId xmlns:p14="http://schemas.microsoft.com/office/powerpoint/2010/main" val="414785087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a:solidFill>
                  <a:schemeClr val="accent1">
                    <a:lumMod val="50000"/>
                  </a:schemeClr>
                </a:solidFill>
              </a:rPr>
              <a:t>कृषि में पूंजी, श्रम, संगठन आदि के विनियोग की मात्रा</a:t>
            </a:r>
            <a:endParaRPr lang="en-US" dirty="0"/>
          </a:p>
        </p:txBody>
      </p:sp>
      <p:sp>
        <p:nvSpPr>
          <p:cNvPr id="3" name="Content Placeholder 2"/>
          <p:cNvSpPr>
            <a:spLocks noGrp="1"/>
          </p:cNvSpPr>
          <p:nvPr>
            <p:ph idx="1"/>
          </p:nvPr>
        </p:nvSpPr>
        <p:spPr/>
        <p:txBody>
          <a:bodyPr/>
          <a:lstStyle/>
          <a:p>
            <a:pPr marL="0" indent="0" algn="just">
              <a:buNone/>
            </a:pPr>
            <a:r>
              <a:rPr lang="hi-IN" sz="2800" dirty="0" smtClean="0"/>
              <a:t>	</a:t>
            </a:r>
            <a:r>
              <a:rPr lang="hi-IN" sz="2800" dirty="0" smtClean="0">
                <a:solidFill>
                  <a:schemeClr val="accent3">
                    <a:lumMod val="50000"/>
                  </a:schemeClr>
                </a:solidFill>
              </a:rPr>
              <a:t>किन्हीं कृषि प्रदेशों में पूंजी का निवेश अधिक होता हैं तो कहीं श्रम की मात्रा अधिक होती है, और कहीं इन दोनों का साहचर्य देखने को मिलता है| अतः पूंजी और श्रम के विनियोग की मात्राओं की भिन्नता के आधार पर भी कृषि दशाओं की प्रादेशिक समरूपता एवं सम्बद्धता में भिन्नता मिलती है|</a:t>
            </a:r>
          </a:p>
          <a:p>
            <a:endParaRPr lang="en-US" dirty="0"/>
          </a:p>
        </p:txBody>
      </p:sp>
    </p:spTree>
    <p:extLst>
      <p:ext uri="{BB962C8B-B14F-4D97-AF65-F5344CB8AC3E}">
        <p14:creationId xmlns:p14="http://schemas.microsoft.com/office/powerpoint/2010/main" val="283398684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4400" b="1" dirty="0">
                <a:solidFill>
                  <a:schemeClr val="accent1">
                    <a:lumMod val="50000"/>
                  </a:schemeClr>
                </a:solidFill>
              </a:rPr>
              <a:t>कृषि उत्पादन के उपभोग का स्वरुप</a:t>
            </a:r>
            <a:r>
              <a:rPr lang="hi-IN" b="1" dirty="0">
                <a:solidFill>
                  <a:schemeClr val="accent1">
                    <a:lumMod val="50000"/>
                  </a:schemeClr>
                </a:solidFill>
              </a:rPr>
              <a:t/>
            </a:r>
            <a:br>
              <a:rPr lang="hi-IN" b="1" dirty="0">
                <a:solidFill>
                  <a:schemeClr val="accent1">
                    <a:lumMod val="50000"/>
                  </a:schemeClr>
                </a:solidFill>
              </a:rPr>
            </a:br>
            <a:endParaRPr lang="en-US" dirty="0"/>
          </a:p>
        </p:txBody>
      </p:sp>
      <p:sp>
        <p:nvSpPr>
          <p:cNvPr id="3" name="Content Placeholder 2"/>
          <p:cNvSpPr>
            <a:spLocks noGrp="1"/>
          </p:cNvSpPr>
          <p:nvPr>
            <p:ph idx="1"/>
          </p:nvPr>
        </p:nvSpPr>
        <p:spPr/>
        <p:txBody>
          <a:bodyPr/>
          <a:lstStyle/>
          <a:p>
            <a:pPr marL="0" indent="0" algn="just">
              <a:buNone/>
            </a:pPr>
            <a:r>
              <a:rPr lang="hi-IN" dirty="0" smtClean="0"/>
              <a:t>	</a:t>
            </a:r>
            <a:r>
              <a:rPr lang="hi-IN" sz="2400" dirty="0" smtClean="0"/>
              <a:t>यदि कृषि उत्पादन व्यापारिक दृष्टि से किया जाता है तो फसल विशेषीकरण की प्रधानता देखने को मिलती है, वहीं निजी उपभोग आधारित कृषि में निर्वाहक कृषि की जाती है|अतः कृषि उपज के उपभोग के तरीके भी प्रादेशिक सम्बद्धता एवं समरूपता का आधार हैं| </a:t>
            </a:r>
            <a:endParaRPr lang="en-US" sz="2400" dirty="0"/>
          </a:p>
        </p:txBody>
      </p:sp>
    </p:spTree>
    <p:extLst>
      <p:ext uri="{BB962C8B-B14F-4D97-AF65-F5344CB8AC3E}">
        <p14:creationId xmlns:p14="http://schemas.microsoft.com/office/powerpoint/2010/main" val="365297981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914400"/>
          </a:xfrm>
        </p:spPr>
        <p:txBody>
          <a:bodyPr>
            <a:normAutofit fontScale="90000"/>
          </a:bodyPr>
          <a:lstStyle/>
          <a:p>
            <a:pPr algn="ctr"/>
            <a:r>
              <a:rPr lang="hi-IN" sz="3600" b="1" dirty="0">
                <a:solidFill>
                  <a:schemeClr val="accent1">
                    <a:lumMod val="50000"/>
                  </a:schemeClr>
                </a:solidFill>
              </a:rPr>
              <a:t>कृषि उत्पादन में प्रयुक्त यन्त्र, उपकरण एवं आवास सम्बन्धी दशाएं</a:t>
            </a:r>
            <a:r>
              <a:rPr lang="hi-IN" b="1" dirty="0"/>
              <a:t> </a:t>
            </a:r>
            <a:r>
              <a:rPr lang="en-US" b="1" dirty="0"/>
              <a:t/>
            </a:r>
            <a:br>
              <a:rPr lang="en-US" b="1" dirty="0"/>
            </a:br>
            <a:endParaRPr lang="en-US" dirty="0"/>
          </a:p>
        </p:txBody>
      </p:sp>
      <p:sp>
        <p:nvSpPr>
          <p:cNvPr id="3" name="Content Placeholder 2"/>
          <p:cNvSpPr>
            <a:spLocks noGrp="1"/>
          </p:cNvSpPr>
          <p:nvPr>
            <p:ph idx="1"/>
          </p:nvPr>
        </p:nvSpPr>
        <p:spPr/>
        <p:txBody>
          <a:bodyPr/>
          <a:lstStyle/>
          <a:p>
            <a:pPr marL="0" indent="0" algn="just">
              <a:buNone/>
            </a:pPr>
            <a:r>
              <a:rPr lang="hi-IN" sz="2800" b="1" smtClean="0">
                <a:solidFill>
                  <a:schemeClr val="accent4">
                    <a:lumMod val="50000"/>
                  </a:schemeClr>
                </a:solidFill>
              </a:rPr>
              <a:t>	कृषि </a:t>
            </a:r>
            <a:r>
              <a:rPr lang="hi-IN" sz="2800" b="1" dirty="0">
                <a:solidFill>
                  <a:schemeClr val="accent4">
                    <a:lumMod val="50000"/>
                  </a:schemeClr>
                </a:solidFill>
              </a:rPr>
              <a:t>उत्पादन में प्रयुक्त यन्त्र, उपकरण एवं आवास सम्बन्धी </a:t>
            </a:r>
            <a:r>
              <a:rPr lang="hi-IN" sz="2800" b="1" dirty="0" smtClean="0">
                <a:solidFill>
                  <a:schemeClr val="accent4">
                    <a:lumMod val="50000"/>
                  </a:schemeClr>
                </a:solidFill>
              </a:rPr>
              <a:t>दशाएं</a:t>
            </a:r>
            <a:r>
              <a:rPr lang="hi-IN" sz="2800" b="1" dirty="0">
                <a:solidFill>
                  <a:schemeClr val="accent4">
                    <a:lumMod val="50000"/>
                  </a:schemeClr>
                </a:solidFill>
              </a:rPr>
              <a:t> </a:t>
            </a:r>
            <a:r>
              <a:rPr lang="hi-IN" sz="2800" b="1" dirty="0" smtClean="0">
                <a:solidFill>
                  <a:schemeClr val="accent4">
                    <a:lumMod val="50000"/>
                  </a:schemeClr>
                </a:solidFill>
              </a:rPr>
              <a:t>विशिष्ट भूदृश्य का ज्ञान कराती हैं जो कृषि दशाओं की सम्बद्धता का सर्वोत्तम द्योतक है| </a:t>
            </a:r>
            <a:endParaRPr lang="en-US" sz="2800" b="1" dirty="0">
              <a:solidFill>
                <a:schemeClr val="accent4">
                  <a:lumMod val="50000"/>
                </a:schemeClr>
              </a:solidFill>
            </a:endParaRPr>
          </a:p>
          <a:p>
            <a:endParaRPr lang="en-US" dirty="0"/>
          </a:p>
        </p:txBody>
      </p:sp>
    </p:spTree>
    <p:extLst>
      <p:ext uri="{BB962C8B-B14F-4D97-AF65-F5344CB8AC3E}">
        <p14:creationId xmlns:p14="http://schemas.microsoft.com/office/powerpoint/2010/main" val="812999371"/>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noAutofit/>
          </a:bodyPr>
          <a:lstStyle/>
          <a:p>
            <a:pPr algn="ctr"/>
            <a:r>
              <a:rPr lang="hi-IN" sz="4000" b="1" dirty="0" smtClean="0">
                <a:solidFill>
                  <a:schemeClr val="tx2">
                    <a:lumMod val="50000"/>
                  </a:schemeClr>
                </a:solidFill>
              </a:rPr>
              <a:t>डी. व्हिटलसी द्वारा वर्गीकृत विश्व के कृषि प्रदेश </a:t>
            </a:r>
            <a:endParaRPr lang="en-US" sz="4000" b="1" dirty="0">
              <a:solidFill>
                <a:schemeClr val="tx2">
                  <a:lumMod val="50000"/>
                </a:schemeClr>
              </a:solidFill>
            </a:endParaRPr>
          </a:p>
        </p:txBody>
      </p:sp>
      <p:sp>
        <p:nvSpPr>
          <p:cNvPr id="3" name="Content Placeholder 2"/>
          <p:cNvSpPr>
            <a:spLocks noGrp="1"/>
          </p:cNvSpPr>
          <p:nvPr>
            <p:ph idx="1"/>
          </p:nvPr>
        </p:nvSpPr>
        <p:spPr/>
        <p:txBody>
          <a:bodyPr/>
          <a:lstStyle/>
          <a:p>
            <a:pPr marL="457200" indent="-457200">
              <a:buFont typeface="+mj-lt"/>
              <a:buAutoNum type="arabicPeriod"/>
            </a:pPr>
            <a:r>
              <a:rPr lang="hi-IN" dirty="0" smtClean="0"/>
              <a:t>चलवासी पशुचारण प्रदेश</a:t>
            </a:r>
          </a:p>
          <a:p>
            <a:pPr marL="457200" indent="-457200">
              <a:buFont typeface="+mj-lt"/>
              <a:buAutoNum type="arabicPeriod"/>
            </a:pPr>
            <a:r>
              <a:rPr lang="hi-IN" dirty="0" smtClean="0"/>
              <a:t>व्यापारिक पशुपालन प्रदेश </a:t>
            </a:r>
          </a:p>
          <a:p>
            <a:pPr marL="457200" indent="-457200">
              <a:buFont typeface="+mj-lt"/>
              <a:buAutoNum type="arabicPeriod"/>
            </a:pPr>
            <a:r>
              <a:rPr lang="hi-IN" dirty="0" smtClean="0"/>
              <a:t>स्थानान्तरी कृषि प्रदेश </a:t>
            </a:r>
          </a:p>
          <a:p>
            <a:pPr marL="457200" indent="-457200">
              <a:buFont typeface="+mj-lt"/>
              <a:buAutoNum type="arabicPeriod"/>
            </a:pPr>
            <a:r>
              <a:rPr lang="hi-IN" dirty="0" smtClean="0"/>
              <a:t>प्रारंभिक स्थानबद्ध कृषि प्रदेश </a:t>
            </a:r>
          </a:p>
          <a:p>
            <a:pPr marL="457200" indent="-457200">
              <a:buFont typeface="+mj-lt"/>
              <a:buAutoNum type="arabicPeriod"/>
            </a:pPr>
            <a:r>
              <a:rPr lang="hi-IN" dirty="0" smtClean="0"/>
              <a:t>चावल प्रधान गहन निर्वाह कृषि प्रदेश </a:t>
            </a:r>
          </a:p>
          <a:p>
            <a:pPr marL="457200" indent="-457200">
              <a:buFont typeface="+mj-lt"/>
              <a:buAutoNum type="arabicPeriod"/>
            </a:pPr>
            <a:r>
              <a:rPr lang="hi-IN" dirty="0"/>
              <a:t>चावल </a:t>
            </a:r>
            <a:r>
              <a:rPr lang="hi-IN" dirty="0" smtClean="0"/>
              <a:t>विहीन </a:t>
            </a:r>
            <a:r>
              <a:rPr lang="hi-IN" dirty="0"/>
              <a:t>गहन निर्वाह कृषि </a:t>
            </a:r>
            <a:r>
              <a:rPr lang="hi-IN" dirty="0" smtClean="0"/>
              <a:t>प्रदेश</a:t>
            </a:r>
          </a:p>
          <a:p>
            <a:pPr marL="457200" indent="-457200">
              <a:buFont typeface="+mj-lt"/>
              <a:buAutoNum type="arabicPeriod"/>
            </a:pPr>
            <a:r>
              <a:rPr lang="hi-IN" dirty="0" smtClean="0"/>
              <a:t>व्यापारिक बागान कृषि प्रदेश    </a:t>
            </a:r>
            <a:endParaRPr lang="en-US" dirty="0"/>
          </a:p>
          <a:p>
            <a:pPr marL="457200" indent="-457200">
              <a:buFont typeface="+mj-lt"/>
              <a:buAutoNum type="arabicPeriod"/>
            </a:pPr>
            <a:r>
              <a:rPr lang="hi-IN" dirty="0" smtClean="0"/>
              <a:t> भूमध्य सागरीय कृषि प्रदेश </a:t>
            </a:r>
          </a:p>
          <a:p>
            <a:pPr marL="457200" indent="-457200">
              <a:buFont typeface="+mj-lt"/>
              <a:buAutoNum type="arabicPeriod"/>
            </a:pPr>
            <a:r>
              <a:rPr lang="hi-IN" dirty="0" smtClean="0"/>
              <a:t>व्यापारिक अनाज उत्पादक कृषि प्रदेश </a:t>
            </a:r>
            <a:endParaRPr lang="en-US" dirty="0"/>
          </a:p>
        </p:txBody>
      </p:sp>
    </p:spTree>
    <p:extLst>
      <p:ext uri="{BB962C8B-B14F-4D97-AF65-F5344CB8AC3E}">
        <p14:creationId xmlns:p14="http://schemas.microsoft.com/office/powerpoint/2010/main" val="3552607821"/>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143000"/>
            <a:ext cx="7620000" cy="2092881"/>
          </a:xfrm>
          <a:prstGeom prst="rect">
            <a:avLst/>
          </a:prstGeom>
          <a:noFill/>
        </p:spPr>
        <p:txBody>
          <a:bodyPr wrap="square" rtlCol="0">
            <a:spAutoFit/>
          </a:bodyPr>
          <a:lstStyle/>
          <a:p>
            <a:pPr algn="just"/>
            <a:r>
              <a:rPr lang="hi-IN" sz="2800" dirty="0" smtClean="0">
                <a:solidFill>
                  <a:schemeClr val="tx2">
                    <a:lumMod val="50000"/>
                  </a:schemeClr>
                </a:solidFill>
              </a:rPr>
              <a:t>10. व्यापारिक फसल एवं पशु उत्पादक कृषि प्रदेश</a:t>
            </a:r>
          </a:p>
          <a:p>
            <a:pPr algn="just"/>
            <a:r>
              <a:rPr lang="hi-IN" sz="2800" dirty="0" smtClean="0">
                <a:solidFill>
                  <a:schemeClr val="tx2">
                    <a:lumMod val="50000"/>
                  </a:schemeClr>
                </a:solidFill>
              </a:rPr>
              <a:t>11. निर्वाह </a:t>
            </a:r>
            <a:r>
              <a:rPr lang="hi-IN" sz="2800" dirty="0">
                <a:solidFill>
                  <a:schemeClr val="tx2">
                    <a:lumMod val="50000"/>
                  </a:schemeClr>
                </a:solidFill>
              </a:rPr>
              <a:t>फसल एवं पशु उत्पादक कृषि </a:t>
            </a:r>
            <a:r>
              <a:rPr lang="hi-IN" sz="2800" dirty="0" smtClean="0">
                <a:solidFill>
                  <a:schemeClr val="tx2">
                    <a:lumMod val="50000"/>
                  </a:schemeClr>
                </a:solidFill>
              </a:rPr>
              <a:t>प्रदेश</a:t>
            </a:r>
          </a:p>
          <a:p>
            <a:pPr algn="just"/>
            <a:r>
              <a:rPr lang="hi-IN" sz="2800" dirty="0" smtClean="0">
                <a:solidFill>
                  <a:schemeClr val="tx2">
                    <a:lumMod val="50000"/>
                  </a:schemeClr>
                </a:solidFill>
              </a:rPr>
              <a:t>12. व्यापारिक दुग्ध पशुपालन कृषि प्रदेश </a:t>
            </a:r>
          </a:p>
          <a:p>
            <a:pPr algn="just"/>
            <a:r>
              <a:rPr lang="hi-IN" sz="2800" dirty="0" smtClean="0">
                <a:solidFill>
                  <a:schemeClr val="tx2">
                    <a:lumMod val="50000"/>
                  </a:schemeClr>
                </a:solidFill>
              </a:rPr>
              <a:t>13. विशेषीकृत बागवानी या उद्यान कृषि प्रदेश </a:t>
            </a:r>
            <a:r>
              <a:rPr lang="hi-IN" dirty="0" smtClean="0"/>
              <a:t>  </a:t>
            </a:r>
            <a:endParaRPr lang="hi-IN" dirty="0"/>
          </a:p>
          <a:p>
            <a:pPr marL="342900" indent="-342900">
              <a:buFont typeface="+mj-lt"/>
              <a:buAutoNum type="arabicPeriod"/>
            </a:pPr>
            <a:endParaRPr lang="en-US" dirty="0"/>
          </a:p>
        </p:txBody>
      </p:sp>
    </p:spTree>
    <p:extLst>
      <p:ext uri="{BB962C8B-B14F-4D97-AF65-F5344CB8AC3E}">
        <p14:creationId xmlns:p14="http://schemas.microsoft.com/office/powerpoint/2010/main" val="3382399385"/>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PC\Downloads\New Doc 06-18-2023 12.55.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85801" y="1828800"/>
            <a:ext cx="7723636" cy="45993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914400"/>
            <a:ext cx="7924800" cy="707886"/>
          </a:xfrm>
          <a:prstGeom prst="rect">
            <a:avLst/>
          </a:prstGeom>
          <a:noFill/>
        </p:spPr>
        <p:txBody>
          <a:bodyPr wrap="square" rtlCol="0">
            <a:spAutoFit/>
          </a:bodyPr>
          <a:lstStyle/>
          <a:p>
            <a:pPr algn="ctr"/>
            <a:r>
              <a:rPr lang="hi-IN" sz="4000" b="1" dirty="0" smtClean="0">
                <a:solidFill>
                  <a:schemeClr val="accent4">
                    <a:lumMod val="50000"/>
                  </a:schemeClr>
                </a:solidFill>
              </a:rPr>
              <a:t>विश्व के प्रमुख कृषि प्रदेश </a:t>
            </a:r>
            <a:endParaRPr lang="en-US" sz="4000" b="1" dirty="0">
              <a:solidFill>
                <a:schemeClr val="accent4">
                  <a:lumMod val="50000"/>
                </a:schemeClr>
              </a:solidFill>
            </a:endParaRPr>
          </a:p>
        </p:txBody>
      </p:sp>
    </p:spTree>
    <p:extLst>
      <p:ext uri="{BB962C8B-B14F-4D97-AF65-F5344CB8AC3E}">
        <p14:creationId xmlns:p14="http://schemas.microsoft.com/office/powerpoint/2010/main" val="791876202"/>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dell\Desktop\imagesCAUUK25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52600"/>
            <a:ext cx="7704856"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10276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4400" b="1" dirty="0">
                <a:solidFill>
                  <a:schemeClr val="accent3">
                    <a:lumMod val="50000"/>
                  </a:schemeClr>
                </a:solidFill>
              </a:rPr>
              <a:t>चलवासी पशुचारण प्रदेश</a:t>
            </a:r>
            <a:r>
              <a:rPr lang="hi-IN" dirty="0"/>
              <a:t/>
            </a:r>
            <a:br>
              <a:rPr lang="hi-IN" dirty="0"/>
            </a:br>
            <a:endParaRPr lang="en-US" dirty="0"/>
          </a:p>
        </p:txBody>
      </p:sp>
      <p:sp>
        <p:nvSpPr>
          <p:cNvPr id="3" name="Content Placeholder 2"/>
          <p:cNvSpPr>
            <a:spLocks noGrp="1"/>
          </p:cNvSpPr>
          <p:nvPr>
            <p:ph idx="1"/>
          </p:nvPr>
        </p:nvSpPr>
        <p:spPr/>
        <p:txBody>
          <a:bodyPr>
            <a:normAutofit/>
          </a:bodyPr>
          <a:lstStyle/>
          <a:p>
            <a:pPr algn="just"/>
            <a:r>
              <a:rPr lang="hi-IN" sz="2400" dirty="0" smtClean="0">
                <a:solidFill>
                  <a:schemeClr val="bg2">
                    <a:lumMod val="25000"/>
                  </a:schemeClr>
                </a:solidFill>
              </a:rPr>
              <a:t>चलवासी पशुचारण अफ्रीकी-एशियाई शुष्क एवं अर्धशुष्क घास वाले प्रदेशों में मिलता है जहाँ वर्षा की न्यूनता एवं अत्यधिक शीत के कारण फसलों का उत्पादन संभव नहीं है| इन प्रदेशों के निवासी भेड़, बकरी, ऊंट आदि पशुओं का पालन करते हैं| चारे एवं पानी की खोज के कारण लोग अपने पशुओं सहित स्थानांतरण करते रहते हैं इसलिए इनके निवास स्थाई नहीं होते हैं| इनमें कज्जाक, खिरगीज, लैप्स, मंगोल आदि कबीलाई जनजातियाँ शामिल हैं|   </a:t>
            </a:r>
            <a:endParaRPr lang="en-US" sz="2400" dirty="0">
              <a:solidFill>
                <a:schemeClr val="bg2">
                  <a:lumMod val="25000"/>
                </a:schemeClr>
              </a:solidFill>
            </a:endParaRPr>
          </a:p>
        </p:txBody>
      </p:sp>
    </p:spTree>
    <p:extLst>
      <p:ext uri="{BB962C8B-B14F-4D97-AF65-F5344CB8AC3E}">
        <p14:creationId xmlns:p14="http://schemas.microsoft.com/office/powerpoint/2010/main" val="4215940891"/>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normAutofit/>
          </a:bodyPr>
          <a:lstStyle/>
          <a:p>
            <a:pPr algn="ctr"/>
            <a:r>
              <a:rPr lang="hi-IN" sz="4000" b="1" dirty="0">
                <a:solidFill>
                  <a:schemeClr val="bg2">
                    <a:lumMod val="25000"/>
                  </a:schemeClr>
                </a:solidFill>
              </a:rPr>
              <a:t>व्यापारिक पशुपालन प्रदेश</a:t>
            </a:r>
            <a:endParaRPr lang="en-US" sz="4000" b="1" dirty="0">
              <a:solidFill>
                <a:schemeClr val="bg2">
                  <a:lumMod val="25000"/>
                </a:schemeClr>
              </a:solidFill>
            </a:endParaRPr>
          </a:p>
        </p:txBody>
      </p:sp>
      <p:sp>
        <p:nvSpPr>
          <p:cNvPr id="3" name="Content Placeholder 2"/>
          <p:cNvSpPr>
            <a:spLocks noGrp="1"/>
          </p:cNvSpPr>
          <p:nvPr>
            <p:ph idx="1"/>
          </p:nvPr>
        </p:nvSpPr>
        <p:spPr>
          <a:xfrm>
            <a:off x="381000" y="1295400"/>
            <a:ext cx="8229600" cy="5562600"/>
          </a:xfrm>
        </p:spPr>
        <p:txBody>
          <a:bodyPr>
            <a:noAutofit/>
          </a:bodyPr>
          <a:lstStyle/>
          <a:p>
            <a:pPr algn="just"/>
            <a:r>
              <a:rPr lang="hi-IN" sz="2400" dirty="0" smtClean="0">
                <a:solidFill>
                  <a:srgbClr val="660033"/>
                </a:solidFill>
              </a:rPr>
              <a:t>शुष्क एवं अर्धशुष्क प्रदेशों में जहाँ यूरोपीय सभ्यता के लोग जाकर बसे वहां व्यापारिक पशुपालन किया जाता है| वस्तुतः ये प्रदेश चलवासी पशुचारण से साम्यता रखते हैं किन्तु यहाँ की प्राकृतिक दशाएं पशुपालन के लिए विशेष उपयुक्त हैं| व्यापारिक पशुपालन आधुनिक युग में ही विकसित हो सका जब महानगरों के विकास के साथ दूध, मांस की मांग बढ़ी और आधुनिक मशीनों के द्वारा ये शीघ्र विनष्ट होने वाले पदार्थ संरक्षित किये जा सके| सवाना, पम्पास, स्टेपी, प्रेयरी, वेल्ड्स,डाउन्स आदि घास के मैदान व्यापारिक पशुपालन के क्षेत्र हैं| </a:t>
            </a:r>
            <a:endParaRPr lang="en-US" sz="2400" dirty="0">
              <a:solidFill>
                <a:srgbClr val="660033"/>
              </a:solidFill>
            </a:endParaRPr>
          </a:p>
        </p:txBody>
      </p:sp>
    </p:spTree>
    <p:extLst>
      <p:ext uri="{BB962C8B-B14F-4D97-AF65-F5344CB8AC3E}">
        <p14:creationId xmlns:p14="http://schemas.microsoft.com/office/powerpoint/2010/main" val="2806830855"/>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Shifting-cultiv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371600"/>
            <a:ext cx="6553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73959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t>स्थानान्तरी कृषि प्रदेश</a:t>
            </a:r>
            <a:endParaRPr lang="en-US" sz="4000" b="1" dirty="0">
              <a:solidFill>
                <a:schemeClr val="bg2">
                  <a:lumMod val="25000"/>
                </a:schemeClr>
              </a:solidFill>
            </a:endParaRPr>
          </a:p>
        </p:txBody>
      </p:sp>
      <p:sp>
        <p:nvSpPr>
          <p:cNvPr id="3" name="Content Placeholder 2"/>
          <p:cNvSpPr>
            <a:spLocks noGrp="1"/>
          </p:cNvSpPr>
          <p:nvPr>
            <p:ph idx="1"/>
          </p:nvPr>
        </p:nvSpPr>
        <p:spPr/>
        <p:txBody>
          <a:bodyPr>
            <a:normAutofit fontScale="92500" lnSpcReduction="20000"/>
          </a:bodyPr>
          <a:lstStyle/>
          <a:p>
            <a:pPr marL="0" indent="0" algn="just">
              <a:buNone/>
            </a:pPr>
            <a:r>
              <a:rPr lang="hi-IN" sz="2800" dirty="0" smtClean="0"/>
              <a:t>	विश्व के उष्ण आर्द्र प्रदेशों में इस प्रकार की कृषि प्रचलित है| इसमें किसान अपना खेत एवं निवास स्थान बदलता रहता है| वनों को कट कर एवं जला कर कृषि योग्य भूमि प्राप्त की जाती है एवं भूमि की उर्वरता समाप्त होने पर इसी विधि से पुनः खेत प्राप्त कर लिया जाता है| यद्यपि यह कृषि बहुत बड़े भूभाग पर की जाती है किन्तु बहुत कम जनसँख्या का भरण-पोषण हो पाता है|इसके अंतर्गत अमेजन बेसिन,कांगो बेसिन,दक्षिणी पूर्वी एशिया एवं पूर्वी एशियाई तटीय भूभाग सम्मिलित हैं|</a:t>
            </a:r>
            <a:endParaRPr lang="en-US" sz="2800" dirty="0"/>
          </a:p>
        </p:txBody>
      </p:sp>
    </p:spTree>
    <p:extLst>
      <p:ext uri="{BB962C8B-B14F-4D97-AF65-F5344CB8AC3E}">
        <p14:creationId xmlns:p14="http://schemas.microsoft.com/office/powerpoint/2010/main" val="34031346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po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76400"/>
            <a:ext cx="71628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18459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4000" b="1" dirty="0"/>
              <a:t>प्रारंभिक स्थानबद्ध कृषि प्रदेश </a:t>
            </a:r>
            <a:r>
              <a:rPr lang="hi-IN" sz="4000" dirty="0"/>
              <a:t/>
            </a:r>
            <a:br>
              <a:rPr lang="hi-IN" sz="4000" dirty="0"/>
            </a:br>
            <a:endParaRPr lang="en-US" sz="4000" dirty="0">
              <a:solidFill>
                <a:schemeClr val="bg2">
                  <a:lumMod val="25000"/>
                </a:schemeClr>
              </a:solidFill>
            </a:endParaRPr>
          </a:p>
        </p:txBody>
      </p:sp>
      <p:sp>
        <p:nvSpPr>
          <p:cNvPr id="3" name="Content Placeholder 2"/>
          <p:cNvSpPr>
            <a:spLocks noGrp="1"/>
          </p:cNvSpPr>
          <p:nvPr>
            <p:ph idx="1"/>
          </p:nvPr>
        </p:nvSpPr>
        <p:spPr/>
        <p:txBody>
          <a:bodyPr/>
          <a:lstStyle/>
          <a:p>
            <a:pPr marL="0" indent="0" algn="just">
              <a:buNone/>
            </a:pPr>
            <a:r>
              <a:rPr lang="hi-IN" dirty="0" smtClean="0"/>
              <a:t>	</a:t>
            </a:r>
            <a:r>
              <a:rPr lang="hi-IN" sz="2400" dirty="0" smtClean="0"/>
              <a:t>जहाँ कहीं प्राकृतिक परिस्थितियां अधिक अनुकूल हैं वहां स्थानान्तरी कृषि के स्थान पर प्रारंभिक स्थानबद्ध कृषि की जाती है| यह स्थानान्तरी कृषि की अपेक्षा अधिक गहन होती है तथा इसमें पशुओं को भी पाला जाता है| आर्द्र उष्ण कटिबंधीय मैदानी भागों में जहाँ जन घनत्व अधिक है वहां प्रारंभिक स्थानबद्ध कृषि की जाती है|</a:t>
            </a:r>
          </a:p>
          <a:p>
            <a:pPr marL="0" indent="0">
              <a:buNone/>
            </a:pPr>
            <a:r>
              <a:rPr lang="hi-IN" dirty="0" smtClean="0"/>
              <a:t> </a:t>
            </a:r>
            <a:endParaRPr lang="en-US" dirty="0"/>
          </a:p>
        </p:txBody>
      </p:sp>
    </p:spTree>
    <p:extLst>
      <p:ext uri="{BB962C8B-B14F-4D97-AF65-F5344CB8AC3E}">
        <p14:creationId xmlns:p14="http://schemas.microsoft.com/office/powerpoint/2010/main" val="200355032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balakrishnan\Downloads\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4770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7142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3600" b="1" dirty="0"/>
              <a:t>चावल प्रधान गहन निर्वाह कृषि प्रदेश </a:t>
            </a:r>
            <a:r>
              <a:rPr lang="hi-IN" sz="3600" dirty="0"/>
              <a:t/>
            </a:r>
            <a:br>
              <a:rPr lang="hi-IN" sz="3600" dirty="0"/>
            </a:br>
            <a:endParaRPr lang="en-US" sz="3600" dirty="0">
              <a:solidFill>
                <a:schemeClr val="bg2">
                  <a:lumMod val="25000"/>
                </a:schemeClr>
              </a:solidFill>
            </a:endParaRPr>
          </a:p>
        </p:txBody>
      </p:sp>
      <p:sp>
        <p:nvSpPr>
          <p:cNvPr id="3" name="Content Placeholder 2"/>
          <p:cNvSpPr>
            <a:spLocks noGrp="1"/>
          </p:cNvSpPr>
          <p:nvPr>
            <p:ph idx="1"/>
          </p:nvPr>
        </p:nvSpPr>
        <p:spPr/>
        <p:txBody>
          <a:bodyPr>
            <a:normAutofit/>
          </a:bodyPr>
          <a:lstStyle/>
          <a:p>
            <a:pPr marL="0" indent="0" algn="just">
              <a:buNone/>
            </a:pPr>
            <a:r>
              <a:rPr lang="hi-IN" sz="2400" dirty="0" smtClean="0"/>
              <a:t>	इस कृषि पद्धति में विश्व की एक तिहाई जनसँख्या संलग्न है तथा अपना जीवन निर्वाह करती है| अतः इस विशाल जनसमूह के भरण पोषण के लिए इसका गहन होना स्वाभाविक है| </a:t>
            </a:r>
            <a:r>
              <a:rPr lang="hi-IN" sz="2400" dirty="0"/>
              <a:t>खाद्यान्न में चावल की प्रधानता होने के </a:t>
            </a:r>
            <a:r>
              <a:rPr lang="hi-IN" sz="2400" dirty="0" smtClean="0"/>
              <a:t>कारण यह चावल प्रधान गहन निर्वाह कृषि कही जाती है जो मानसून एशिया में केन्द्रित है| ये प्रदेश 200से.मी. से भी अधिक औसत वार्षिक वर्षा वाले क्षेत्र हैं|  </a:t>
            </a:r>
            <a:endParaRPr lang="en-US" sz="2400" dirty="0"/>
          </a:p>
        </p:txBody>
      </p:sp>
    </p:spTree>
    <p:extLst>
      <p:ext uri="{BB962C8B-B14F-4D97-AF65-F5344CB8AC3E}">
        <p14:creationId xmlns:p14="http://schemas.microsoft.com/office/powerpoint/2010/main" val="343155525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81079659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3600" b="1" dirty="0"/>
              <a:t>चावल विहीन गहन निर्वाह कृषि प्रदेश</a:t>
            </a:r>
            <a:r>
              <a:rPr lang="hi-IN" sz="3600" dirty="0"/>
              <a:t/>
            </a:r>
            <a:br>
              <a:rPr lang="hi-IN" sz="3600" dirty="0"/>
            </a:br>
            <a:endParaRPr lang="en-US" sz="3600" b="1" dirty="0">
              <a:solidFill>
                <a:schemeClr val="bg2">
                  <a:lumMod val="25000"/>
                </a:schemeClr>
              </a:solidFill>
            </a:endParaRPr>
          </a:p>
        </p:txBody>
      </p:sp>
      <p:sp>
        <p:nvSpPr>
          <p:cNvPr id="3" name="Content Placeholder 2"/>
          <p:cNvSpPr>
            <a:spLocks noGrp="1"/>
          </p:cNvSpPr>
          <p:nvPr>
            <p:ph idx="1"/>
          </p:nvPr>
        </p:nvSpPr>
        <p:spPr/>
        <p:txBody>
          <a:bodyPr>
            <a:normAutofit/>
          </a:bodyPr>
          <a:lstStyle/>
          <a:p>
            <a:pPr marL="0" indent="0" algn="just">
              <a:buNone/>
            </a:pPr>
            <a:r>
              <a:rPr lang="hi-IN" sz="2400" dirty="0" smtClean="0">
                <a:solidFill>
                  <a:schemeClr val="accent3">
                    <a:lumMod val="50000"/>
                  </a:schemeClr>
                </a:solidFill>
              </a:rPr>
              <a:t>	</a:t>
            </a:r>
            <a:r>
              <a:rPr lang="hi-IN" sz="2400" dirty="0" smtClean="0">
                <a:solidFill>
                  <a:schemeClr val="bg2">
                    <a:lumMod val="10000"/>
                  </a:schemeClr>
                </a:solidFill>
              </a:rPr>
              <a:t>ऐसे क्षेत्र जहाँ 100से.मी. से भी कम वर्षा होती है वहां वहां चावल विहीन गहन कृषि की जाती है| यहाँ किसी एक फसल की प्रधानता नहीं होती वरन वर्षा की मात्रा में भिन्नता के अनुसार गेहूं या ज्वार-बाजार के साथ चना, जौ, तिलहन य दलहन फसलें भी उगाई जा सकती हैं| ये प्रदेश मानसूनी जलवायु वाले भागों के पश्चिम में स्थित हैं| </a:t>
            </a:r>
            <a:endParaRPr lang="en-US" sz="2400" dirty="0">
              <a:solidFill>
                <a:schemeClr val="bg2">
                  <a:lumMod val="10000"/>
                </a:schemeClr>
              </a:solidFill>
            </a:endParaRPr>
          </a:p>
        </p:txBody>
      </p:sp>
    </p:spTree>
    <p:extLst>
      <p:ext uri="{BB962C8B-B14F-4D97-AF65-F5344CB8AC3E}">
        <p14:creationId xmlns:p14="http://schemas.microsoft.com/office/powerpoint/2010/main" val="164060852"/>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download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14400"/>
            <a:ext cx="3962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C:\Users\dell\Desktop\imagesCABC9WA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048000"/>
            <a:ext cx="4409256" cy="3486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136635"/>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t>व्यापारिक बागान कृषि प्रदेश</a:t>
            </a:r>
            <a:endParaRPr lang="en-US" sz="4000" b="1" dirty="0"/>
          </a:p>
        </p:txBody>
      </p:sp>
      <p:sp>
        <p:nvSpPr>
          <p:cNvPr id="3" name="Content Placeholder 2"/>
          <p:cNvSpPr>
            <a:spLocks noGrp="1"/>
          </p:cNvSpPr>
          <p:nvPr>
            <p:ph idx="1"/>
          </p:nvPr>
        </p:nvSpPr>
        <p:spPr/>
        <p:txBody>
          <a:bodyPr>
            <a:normAutofit/>
          </a:bodyPr>
          <a:lstStyle/>
          <a:p>
            <a:pPr marL="0" indent="0" algn="just">
              <a:buNone/>
            </a:pPr>
            <a:r>
              <a:rPr lang="hi-IN" dirty="0" smtClean="0"/>
              <a:t>	</a:t>
            </a:r>
            <a:r>
              <a:rPr lang="hi-IN" sz="2400" dirty="0" smtClean="0">
                <a:solidFill>
                  <a:schemeClr val="bg2">
                    <a:lumMod val="10000"/>
                  </a:schemeClr>
                </a:solidFill>
              </a:rPr>
              <a:t>इस प्रकार के कृषि प्रदेश उष्ण एवं उपोष्ण कटिबंध में मिलते हैं, जिनमें उष्ण कटिबंधीय बागाती कृषि अधिक महत्वपूर्ण है| लैटिन अमेरिका, अफ्रीका, दक्षिण एवं दक्षिण पूर्व एशिया, पश्चिमी एवं पूर्वी द्वीप समूह   में कहवा, रबड़, केला, कोको, चाय आदि फसलें उगाई जाती हैं| इस कृषि में अधिक पूँजी का विनियोग होता है| इन फसलों की खपत अधिकांशतः शीतोष्ण कटिबंधीय क्षेत्रों में होती है अतः उपज के निर्यात के कारण यह पूर्णतः व्यापारिक कृषि है|</a:t>
            </a:r>
            <a:endParaRPr lang="en-US" sz="2400" dirty="0">
              <a:solidFill>
                <a:schemeClr val="bg2">
                  <a:lumMod val="10000"/>
                </a:schemeClr>
              </a:solidFill>
            </a:endParaRPr>
          </a:p>
        </p:txBody>
      </p:sp>
    </p:spTree>
    <p:extLst>
      <p:ext uri="{BB962C8B-B14F-4D97-AF65-F5344CB8AC3E}">
        <p14:creationId xmlns:p14="http://schemas.microsoft.com/office/powerpoint/2010/main" val="377237971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itrus fruit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3400" y="1752600"/>
            <a:ext cx="80010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36993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t>भूमध्य सागरीय कृषि प्रदेश</a:t>
            </a:r>
            <a:endParaRPr lang="en-US" sz="4000" b="1" dirty="0">
              <a:solidFill>
                <a:schemeClr val="bg2">
                  <a:lumMod val="10000"/>
                </a:schemeClr>
              </a:solidFill>
            </a:endParaRPr>
          </a:p>
        </p:txBody>
      </p:sp>
      <p:sp>
        <p:nvSpPr>
          <p:cNvPr id="3" name="Content Placeholder 2"/>
          <p:cNvSpPr>
            <a:spLocks noGrp="1"/>
          </p:cNvSpPr>
          <p:nvPr>
            <p:ph idx="1"/>
          </p:nvPr>
        </p:nvSpPr>
        <p:spPr/>
        <p:txBody>
          <a:bodyPr>
            <a:normAutofit fontScale="92500"/>
          </a:bodyPr>
          <a:lstStyle/>
          <a:p>
            <a:pPr marL="0" indent="0" algn="just">
              <a:buNone/>
            </a:pPr>
            <a:r>
              <a:rPr lang="hi-IN" sz="2400" dirty="0" smtClean="0">
                <a:solidFill>
                  <a:schemeClr val="bg2">
                    <a:lumMod val="10000"/>
                  </a:schemeClr>
                </a:solidFill>
              </a:rPr>
              <a:t>	इस प्रकार के कृषि प्रदेश में भूमध्य सागर तट के निकट देशों, मध्य चिली, कैलिफोर्निया, दक्षिण अफ्रीका, ऑस्ट्रेलिया का दक्षिणी पश्चिमी भाग सम्मिलित हैं|यहाँ शीतकालीन वर्षा एवं आर्द्रतारहित ग्रीष्मकाल होता है| इस प्रदेश में कृषि में अधिक विविधता पायी जाती है| इसमें गहन तथा विस्तृत, निर्वाहक तथा व्यापारिक सभी प्रकार की विशेषताएं साथ साथ पायी जाती हैं| यही कारण है कि इस प्रकार के कृषि प्रदेश का नामकरण किसी कृषि पद्धति के बजाय भौगोलिक प्रदेश के नाम पर किया गया है| सामान्यतः ये प्रदेश फलों की कृषि के लिए जाने जाते हैं| </a:t>
            </a:r>
            <a:endParaRPr lang="en-US" sz="2400" dirty="0">
              <a:solidFill>
                <a:schemeClr val="bg2">
                  <a:lumMod val="10000"/>
                </a:schemeClr>
              </a:solidFill>
            </a:endParaRPr>
          </a:p>
        </p:txBody>
      </p:sp>
    </p:spTree>
    <p:extLst>
      <p:ext uri="{BB962C8B-B14F-4D97-AF65-F5344CB8AC3E}">
        <p14:creationId xmlns:p14="http://schemas.microsoft.com/office/powerpoint/2010/main" val="3543359106"/>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JD-harvest-Wheat"/>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2400" y="1219200"/>
            <a:ext cx="3886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C:\Users\dell\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667000"/>
            <a:ext cx="4191000" cy="3426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59570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3600" b="1" dirty="0"/>
              <a:t>व्यापारिक अनाज उत्पादक कृषि प्रदेश </a:t>
            </a:r>
            <a:r>
              <a:rPr lang="en-US" sz="3600" dirty="0"/>
              <a:t/>
            </a:r>
            <a:br>
              <a:rPr lang="en-US" sz="3600" dirty="0"/>
            </a:br>
            <a:endParaRPr lang="en-US" sz="3600" b="1" dirty="0"/>
          </a:p>
        </p:txBody>
      </p:sp>
      <p:sp>
        <p:nvSpPr>
          <p:cNvPr id="3" name="Content Placeholder 2"/>
          <p:cNvSpPr>
            <a:spLocks noGrp="1"/>
          </p:cNvSpPr>
          <p:nvPr>
            <p:ph idx="1"/>
          </p:nvPr>
        </p:nvSpPr>
        <p:spPr/>
        <p:txBody>
          <a:bodyPr>
            <a:normAutofit/>
          </a:bodyPr>
          <a:lstStyle/>
          <a:p>
            <a:pPr marL="0" indent="0" algn="just">
              <a:buNone/>
            </a:pPr>
            <a:r>
              <a:rPr lang="hi-IN" sz="2400" dirty="0" smtClean="0"/>
              <a:t>	व्यापारिक </a:t>
            </a:r>
            <a:r>
              <a:rPr lang="hi-IN" sz="2400" dirty="0"/>
              <a:t>अनाज उत्पादक कृषि प्रदेश </a:t>
            </a:r>
            <a:r>
              <a:rPr lang="hi-IN" sz="2400" dirty="0" smtClean="0"/>
              <a:t>मध्य अक्षांशीय घास के मैदानों (उत्तरी अमेरिका में प्रेयरी, रूस में स्टेपी, अर्जेंटीना में पम्पास, ऑस्ट्रेलिया का मरे-डार्लिंग बेसिन) </a:t>
            </a:r>
            <a:r>
              <a:rPr lang="hi-IN" sz="2400" dirty="0"/>
              <a:t>में पाए जाते हैं</a:t>
            </a:r>
            <a:r>
              <a:rPr lang="hi-IN" sz="2400" dirty="0" smtClean="0"/>
              <a:t>| अन्य कृषि प्रदेशों की तुलना में इस प्रकार की कृषि सीमित क्षेत्रों में पायी जाती है| एक ही फसल का विशेषीकरण, मशीनों का अधिकतम उपयोग, विस्तृत कृषि पद्धति आदि इस प्रदेश की मुख्य विशेषताएं हैं| </a:t>
            </a:r>
            <a:endParaRPr lang="en-US" sz="2400" dirty="0"/>
          </a:p>
          <a:p>
            <a:pPr algn="just"/>
            <a:endParaRPr lang="en-US" sz="2400" dirty="0"/>
          </a:p>
        </p:txBody>
      </p:sp>
    </p:spTree>
    <p:extLst>
      <p:ext uri="{BB962C8B-B14F-4D97-AF65-F5344CB8AC3E}">
        <p14:creationId xmlns:p14="http://schemas.microsoft.com/office/powerpoint/2010/main" val="130806748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3600" b="1" dirty="0">
                <a:solidFill>
                  <a:schemeClr val="tx2">
                    <a:lumMod val="50000"/>
                  </a:schemeClr>
                </a:solidFill>
              </a:rPr>
              <a:t>व्यापारिक फसल एवं पशु उत्पादक कृषि प्रदेश</a:t>
            </a:r>
            <a:endParaRPr lang="en-US" sz="3600" b="1" dirty="0"/>
          </a:p>
        </p:txBody>
      </p:sp>
      <p:sp>
        <p:nvSpPr>
          <p:cNvPr id="3" name="Content Placeholder 2"/>
          <p:cNvSpPr>
            <a:spLocks noGrp="1"/>
          </p:cNvSpPr>
          <p:nvPr>
            <p:ph idx="1"/>
          </p:nvPr>
        </p:nvSpPr>
        <p:spPr/>
        <p:txBody>
          <a:bodyPr>
            <a:normAutofit/>
          </a:bodyPr>
          <a:lstStyle/>
          <a:p>
            <a:pPr marL="0" indent="0" algn="just">
              <a:buNone/>
            </a:pPr>
            <a:r>
              <a:rPr lang="hi-IN" sz="2400" dirty="0" smtClean="0"/>
              <a:t>	यह मिश्रित कृषि है जिसमें फसल उत्पादन एवं पशुपालन दोनों साथ-साथ व्यापारिक दृष्टिकोण से किये जाते हैं| यह कृषि सं.रा.अमेरिका एवं यूरेशिया में अधिक प्रचलित है| फसल चक्र पद्धति एवं अधिकतम पूँजी का विनियोग यहाँ की प्रमुख विशेषताएँ हैं|  </a:t>
            </a:r>
            <a:endParaRPr lang="en-US" sz="2400" dirty="0"/>
          </a:p>
        </p:txBody>
      </p:sp>
    </p:spTree>
    <p:extLst>
      <p:ext uri="{BB962C8B-B14F-4D97-AF65-F5344CB8AC3E}">
        <p14:creationId xmlns:p14="http://schemas.microsoft.com/office/powerpoint/2010/main" val="89550342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3600" b="1" dirty="0">
                <a:solidFill>
                  <a:schemeClr val="tx2">
                    <a:lumMod val="50000"/>
                  </a:schemeClr>
                </a:solidFill>
              </a:rPr>
              <a:t>निर्वाह फसल एवं पशु उत्पादक कृषि प्रदेश</a:t>
            </a:r>
            <a:r>
              <a:rPr lang="hi-IN" sz="3600" dirty="0">
                <a:solidFill>
                  <a:schemeClr val="tx2">
                    <a:lumMod val="50000"/>
                  </a:schemeClr>
                </a:solidFill>
              </a:rPr>
              <a:t/>
            </a:r>
            <a:br>
              <a:rPr lang="hi-IN" sz="3600" dirty="0">
                <a:solidFill>
                  <a:schemeClr val="tx2">
                    <a:lumMod val="50000"/>
                  </a:schemeClr>
                </a:solidFill>
              </a:rPr>
            </a:br>
            <a:endParaRPr lang="en-US" sz="3600" dirty="0"/>
          </a:p>
        </p:txBody>
      </p:sp>
      <p:sp>
        <p:nvSpPr>
          <p:cNvPr id="3" name="Content Placeholder 2"/>
          <p:cNvSpPr>
            <a:spLocks noGrp="1"/>
          </p:cNvSpPr>
          <p:nvPr>
            <p:ph idx="1"/>
          </p:nvPr>
        </p:nvSpPr>
        <p:spPr/>
        <p:txBody>
          <a:bodyPr>
            <a:normAutofit/>
          </a:bodyPr>
          <a:lstStyle/>
          <a:p>
            <a:pPr marL="0" indent="0" algn="just">
              <a:buNone/>
            </a:pPr>
            <a:r>
              <a:rPr lang="hi-IN" sz="2400" dirty="0" smtClean="0"/>
              <a:t>	यह मिश्रित प्रणाली से मिलती जुलती है जो कि उत्तरी यूरोप एवं एशिया के पश्चिमी भागों में प्रचलित है, जहाँ भौगोलिक दशाएं कृषि के लिए बहुत अनुकूल नहीं हैं| अति शीत एवं शुष्कता के कारण यहाँ वर्ष में एक ही फसल पैदा हो पाती है और उत्पादन की न्यूनता के कारण विक्रय नहीं होता|</a:t>
            </a:r>
            <a:endParaRPr lang="en-US" sz="2400" dirty="0"/>
          </a:p>
        </p:txBody>
      </p:sp>
    </p:spTree>
    <p:extLst>
      <p:ext uri="{BB962C8B-B14F-4D97-AF65-F5344CB8AC3E}">
        <p14:creationId xmlns:p14="http://schemas.microsoft.com/office/powerpoint/2010/main" val="340396279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dell\Desktop\untitled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00808"/>
            <a:ext cx="7920880"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861089"/>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4000" b="1" dirty="0">
                <a:solidFill>
                  <a:schemeClr val="tx2">
                    <a:lumMod val="50000"/>
                  </a:schemeClr>
                </a:solidFill>
              </a:rPr>
              <a:t>व्यापारिक दुग्ध पशुपालन कृषि प्रदेश</a:t>
            </a:r>
            <a:endParaRPr lang="en-US" sz="4000" b="1" dirty="0"/>
          </a:p>
        </p:txBody>
      </p:sp>
      <p:sp>
        <p:nvSpPr>
          <p:cNvPr id="3" name="Content Placeholder 2"/>
          <p:cNvSpPr>
            <a:spLocks noGrp="1"/>
          </p:cNvSpPr>
          <p:nvPr>
            <p:ph idx="1"/>
          </p:nvPr>
        </p:nvSpPr>
        <p:spPr/>
        <p:txBody>
          <a:bodyPr>
            <a:normAutofit/>
          </a:bodyPr>
          <a:lstStyle/>
          <a:p>
            <a:pPr marL="0" indent="0" algn="just">
              <a:buNone/>
            </a:pPr>
            <a:r>
              <a:rPr lang="hi-IN" sz="2400" dirty="0" smtClean="0"/>
              <a:t>	यह सर्वाधिक विकसित कृषि है| इसका मुख्य उद्देश्य दूध एवं दूध से बने पदार्थों का व्यापारिक दृष्टि से उत्पादन करना है| इस व्यवस्था में अन्य की अपेक्षा अधिक पूँजी, कृषि उपकरण, आधुनिक मशीनें एवं श्रम का प्रयोग होता है| समशीतोष्ण जलवायु वाले प्रदेशो विशेष रूप से उत्तरी अमेरिका का पूर्वी भाग, पश्चिमी यूरोप, पश्चिमी रूस, न्यूजीलैंड और ऑस्ट्रेलिया में इस प्रकार की कृषि की जाती है|</a:t>
            </a:r>
            <a:endParaRPr lang="en-US" sz="2400" dirty="0"/>
          </a:p>
        </p:txBody>
      </p:sp>
    </p:spTree>
    <p:extLst>
      <p:ext uri="{BB962C8B-B14F-4D97-AF65-F5344CB8AC3E}">
        <p14:creationId xmlns:p14="http://schemas.microsoft.com/office/powerpoint/2010/main" val="54109934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tru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38200"/>
            <a:ext cx="48768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BCO312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24400" y="3810000"/>
            <a:ext cx="426720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281990"/>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hi-IN" sz="3600" b="1" dirty="0">
                <a:solidFill>
                  <a:schemeClr val="tx2">
                    <a:lumMod val="50000"/>
                  </a:schemeClr>
                </a:solidFill>
              </a:rPr>
              <a:t>विशेषीकृत बागवानी </a:t>
            </a:r>
            <a:r>
              <a:rPr lang="hi-IN" sz="3600" b="1" dirty="0" smtClean="0">
                <a:solidFill>
                  <a:schemeClr val="tx2">
                    <a:lumMod val="50000"/>
                  </a:schemeClr>
                </a:solidFill>
              </a:rPr>
              <a:t>या </a:t>
            </a:r>
            <a:r>
              <a:rPr lang="hi-IN" sz="3600" b="1" dirty="0">
                <a:solidFill>
                  <a:schemeClr val="tx2">
                    <a:lumMod val="50000"/>
                  </a:schemeClr>
                </a:solidFill>
              </a:rPr>
              <a:t>उद्यान कृषि प्रदेश</a:t>
            </a:r>
            <a:endParaRPr lang="en-US" sz="3600" b="1" dirty="0"/>
          </a:p>
        </p:txBody>
      </p:sp>
      <p:sp>
        <p:nvSpPr>
          <p:cNvPr id="3" name="Content Placeholder 2"/>
          <p:cNvSpPr>
            <a:spLocks noGrp="1"/>
          </p:cNvSpPr>
          <p:nvPr>
            <p:ph idx="1"/>
          </p:nvPr>
        </p:nvSpPr>
        <p:spPr/>
        <p:txBody>
          <a:bodyPr>
            <a:normAutofit/>
          </a:bodyPr>
          <a:lstStyle/>
          <a:p>
            <a:pPr marL="0" indent="0" algn="just">
              <a:buNone/>
            </a:pPr>
            <a:r>
              <a:rPr lang="hi-IN" sz="2400" dirty="0" smtClean="0"/>
              <a:t>	इस कृषि के अंतर्गत फल, फूल, सब्जी का उत्पादन किया जाता है| यह कृषि विशेषकर उत्तरी पश्चिमी यूरोप के सघन आबादी वाले देशों में की जाती है| इसमें कृषि का प्रारूप अत्यधिक सघन होता है| सं.रा.अमेरिका में इसे ट्रक फार्मिंग कहा जाता है|</a:t>
            </a:r>
            <a:endParaRPr lang="en-US" sz="2400" dirty="0"/>
          </a:p>
        </p:txBody>
      </p:sp>
    </p:spTree>
    <p:extLst>
      <p:ext uri="{BB962C8B-B14F-4D97-AF65-F5344CB8AC3E}">
        <p14:creationId xmlns:p14="http://schemas.microsoft.com/office/powerpoint/2010/main" val="381619580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533400" y="3733800"/>
            <a:ext cx="2286000" cy="2743200"/>
          </a:xfrm>
          <a:prstGeom prst="smileyFac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loud Callout 2"/>
          <p:cNvSpPr/>
          <p:nvPr/>
        </p:nvSpPr>
        <p:spPr>
          <a:xfrm>
            <a:off x="2133600" y="838200"/>
            <a:ext cx="4648200" cy="26670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732690" y="1433036"/>
            <a:ext cx="3505200" cy="1908215"/>
          </a:xfrm>
          <a:prstGeom prst="rect">
            <a:avLst/>
          </a:prstGeom>
          <a:noFill/>
        </p:spPr>
        <p:txBody>
          <a:bodyPr wrap="square" rtlCol="0">
            <a:spAutoFit/>
          </a:bodyPr>
          <a:lstStyle/>
          <a:p>
            <a:pPr marL="285750" indent="-285750">
              <a:buFont typeface="Arial" pitchFamily="34" charset="0"/>
              <a:buChar char="•"/>
            </a:pPr>
            <a:r>
              <a:rPr lang="hi-IN" sz="2000" b="1" dirty="0" smtClean="0">
                <a:solidFill>
                  <a:schemeClr val="accent5">
                    <a:lumMod val="40000"/>
                    <a:lumOff val="60000"/>
                  </a:schemeClr>
                </a:solidFill>
              </a:rPr>
              <a:t>ट्रक फार्मिंग</a:t>
            </a:r>
          </a:p>
          <a:p>
            <a:pPr marL="285750" indent="-285750">
              <a:buFont typeface="Arial" pitchFamily="34" charset="0"/>
              <a:buChar char="•"/>
            </a:pPr>
            <a:r>
              <a:rPr lang="hi-IN" sz="2000" b="1" dirty="0" smtClean="0">
                <a:solidFill>
                  <a:schemeClr val="accent5">
                    <a:lumMod val="40000"/>
                    <a:lumOff val="60000"/>
                  </a:schemeClr>
                </a:solidFill>
              </a:rPr>
              <a:t>भूमध्यसागरीय कृषि</a:t>
            </a:r>
          </a:p>
          <a:p>
            <a:pPr marL="285750" indent="-285750">
              <a:buFont typeface="Arial" pitchFamily="34" charset="0"/>
              <a:buChar char="•"/>
            </a:pPr>
            <a:r>
              <a:rPr lang="hi-IN" sz="2000" b="1" dirty="0" smtClean="0">
                <a:solidFill>
                  <a:schemeClr val="accent5">
                    <a:lumMod val="40000"/>
                    <a:lumOff val="60000"/>
                  </a:schemeClr>
                </a:solidFill>
              </a:rPr>
              <a:t>चावल प्रधान गहन निर्वाहक कृषि</a:t>
            </a:r>
          </a:p>
          <a:p>
            <a:pPr marL="285750" indent="-285750">
              <a:buFont typeface="Arial" pitchFamily="34" charset="0"/>
              <a:buChar char="•"/>
            </a:pPr>
            <a:r>
              <a:rPr lang="hi-IN" sz="2000" b="1" dirty="0" smtClean="0">
                <a:solidFill>
                  <a:schemeClr val="accent5">
                    <a:lumMod val="40000"/>
                    <a:lumOff val="60000"/>
                  </a:schemeClr>
                </a:solidFill>
              </a:rPr>
              <a:t>कर्तन एवं दहन कृषि </a:t>
            </a:r>
          </a:p>
          <a:p>
            <a:pPr marL="285750" indent="-285750">
              <a:buFont typeface="Arial" pitchFamily="34" charset="0"/>
              <a:buChar char="•"/>
            </a:pPr>
            <a:endParaRPr lang="en-US" dirty="0"/>
          </a:p>
        </p:txBody>
      </p:sp>
    </p:spTree>
    <p:extLst>
      <p:ext uri="{BB962C8B-B14F-4D97-AF65-F5344CB8AC3E}">
        <p14:creationId xmlns:p14="http://schemas.microsoft.com/office/powerpoint/2010/main" val="1135158768"/>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6QLnjpDmemWvdkPv8CNhLB"/>
</p:tagLst>
</file>

<file path=ppt/tags/tag2.xml><?xml version="1.0" encoding="utf-8"?>
<p:tagLst xmlns:a="http://schemas.openxmlformats.org/drawingml/2006/main" xmlns:r="http://schemas.openxmlformats.org/officeDocument/2006/relationships" xmlns:p="http://schemas.openxmlformats.org/presentationml/2006/main">
  <p:tag name="DVSHAPEID" val="K4nqtrpMJHznzW6iQWuGbY"/>
</p:tagLst>
</file>

<file path=ppt/theme/theme1.xml><?xml version="1.0" encoding="utf-8"?>
<a:theme xmlns:a="http://schemas.openxmlformats.org/drawingml/2006/main" name="Project Status Repo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ProjectStatusReport</Template>
  <TotalTime>0</TotalTime>
  <Words>562</Words>
  <Application>Microsoft Office PowerPoint</Application>
  <PresentationFormat>On-screen Show (4:3)</PresentationFormat>
  <Paragraphs>87</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Project Status Report</vt:lpstr>
      <vt:lpstr>D. Whittlesey द्वारा प्रस्तावित कृषि प्रदेश  </vt:lpstr>
      <vt:lpstr>PowerPoint Presentation</vt:lpstr>
      <vt:lpstr>PowerPoint Presentation</vt:lpstr>
      <vt:lpstr>कृषि फसलों एवं पशुओं का पारस्परिक सम्बन्ध </vt:lpstr>
      <vt:lpstr>कृषि उत्पादन विधियां</vt:lpstr>
      <vt:lpstr>कृषि में पूंजी, श्रम, संगठन आदि के विनियोग की मात्रा</vt:lpstr>
      <vt:lpstr>कृषि उत्पादन के उपभोग का स्वरुप </vt:lpstr>
      <vt:lpstr>कृषि उत्पादन में प्रयुक्त यन्त्र, उपकरण एवं आवास सम्बन्धी दशाएं  </vt:lpstr>
      <vt:lpstr>डी. व्हिटलसी द्वारा वर्गीकृत विश्व के कृषि प्रदेश </vt:lpstr>
      <vt:lpstr>PowerPoint Presentation</vt:lpstr>
      <vt:lpstr>PowerPoint Presentation</vt:lpstr>
      <vt:lpstr>PowerPoint Presentation</vt:lpstr>
      <vt:lpstr>चलवासी पशुचारण प्रदेश </vt:lpstr>
      <vt:lpstr>व्यापारिक पशुपालन प्रदेश</vt:lpstr>
      <vt:lpstr>PowerPoint Presentation</vt:lpstr>
      <vt:lpstr>स्थानान्तरी कृषि प्रदेश</vt:lpstr>
      <vt:lpstr>PowerPoint Presentation</vt:lpstr>
      <vt:lpstr>प्रारंभिक स्थानबद्ध कृषि प्रदेश  </vt:lpstr>
      <vt:lpstr>PowerPoint Presentation</vt:lpstr>
      <vt:lpstr>चावल प्रधान गहन निर्वाह कृषि प्रदेश  </vt:lpstr>
      <vt:lpstr>PowerPoint Presentation</vt:lpstr>
      <vt:lpstr>चावल विहीन गहन निर्वाह कृषि प्रदेश </vt:lpstr>
      <vt:lpstr>PowerPoint Presentation</vt:lpstr>
      <vt:lpstr>व्यापारिक बागान कृषि प्रदेश</vt:lpstr>
      <vt:lpstr>PowerPoint Presentation</vt:lpstr>
      <vt:lpstr>भूमध्य सागरीय कृषि प्रदेश</vt:lpstr>
      <vt:lpstr>PowerPoint Presentation</vt:lpstr>
      <vt:lpstr>व्यापारिक अनाज उत्पादक कृषि प्रदेश  </vt:lpstr>
      <vt:lpstr>व्यापारिक फसल एवं पशु उत्पादक कृषि प्रदेश</vt:lpstr>
      <vt:lpstr>निर्वाह फसल एवं पशु उत्पादक कृषि प्रदेश </vt:lpstr>
      <vt:lpstr>PowerPoint Presentation</vt:lpstr>
      <vt:lpstr>व्यापारिक दुग्ध पशुपालन कृषि प्रदेश</vt:lpstr>
      <vt:lpstr>PowerPoint Presentation</vt:lpstr>
      <vt:lpstr>विशेषीकृत बागवानी या उद्यान कृषि प्रदेश</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2023-06-18T04:06:00Z</dcterms:created>
  <dcterms:modified xsi:type="dcterms:W3CDTF">2025-04-25T06:14:21Z</dcterms:modified>
</cp:coreProperties>
</file>